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Lst>
  <p:sldSz cy="5143500" cx="9144000"/>
  <p:notesSz cx="6858000" cy="9144000"/>
  <p:embeddedFontLst>
    <p:embeddedFont>
      <p:font typeface="Ubuntu"/>
      <p:regular r:id="rId149"/>
      <p:bold r:id="rId150"/>
      <p:italic r:id="rId151"/>
      <p:boldItalic r:id="rId152"/>
    </p:embeddedFont>
    <p:embeddedFont>
      <p:font typeface="Ubuntu Condensed"/>
      <p:regular r:id="rId1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ED1F9B-939B-4614-BACC-271CE34FE230}">
  <a:tblStyle styleId="{43ED1F9B-939B-4614-BACC-271CE34FE2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Ubuntu-bold.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Ubuntu-regular.fntdata"/><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 Id="rId153" Type="http://schemas.openxmlformats.org/officeDocument/2006/relationships/font" Target="fonts/UbuntuCondensed-regular.fntdata"/><Relationship Id="rId152" Type="http://schemas.openxmlformats.org/officeDocument/2006/relationships/font" Target="fonts/Ubuntu-boldItalic.fntdata"/><Relationship Id="rId151" Type="http://schemas.openxmlformats.org/officeDocument/2006/relationships/font" Target="fonts/Ubuntu-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82ee4fca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82ee4fca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e80e0b8a4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e80e0b8a4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96d2a840c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96d2a840c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96d2a840c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296d2a840c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96d2a840c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296d2a840c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96d2a840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96d2a840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96d2a840c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96d2a840c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96d2a840c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96d2a840c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96d2a840c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96d2a840c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96d2a840c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96d2a840c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96d2a840c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96d2a840c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982ee4fca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2982ee4fca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82ee4fca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82ee4fca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96d2a840c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96d2a840c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96d2a840c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296d2a840c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96d2a840c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96d2a840c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96d2a840c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96d2a840c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96d2a840c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96d2a840c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96d2a840c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96d2a840c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96d2a840c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296d2a840c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96d2a840c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96d2a840c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96d2a840c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96d2a840c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96d2a840c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296d2a840c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3c0c5e9c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3c0c5e9c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4278ca33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24278ca33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96d2a840c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296d2a840c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4278ca334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4278ca334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4278ca334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24278ca334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4278ca334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4278ca33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4278ca334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4278ca334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6050e846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26050e846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982ee4fca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982ee4fca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6050e8463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6050e846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6050e8463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26050e8463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3c0c5e9c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3c0c5e9c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6050e846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26050e846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6050e8463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6050e846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982ee4fca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2982ee4fca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982ee4fca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982ee4fca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982ee4fca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2982ee4fca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982ee4fca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2982ee4fca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982ee4fca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2982ee4fca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982ee4fca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2982ee4fca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982ee4fca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982ee4fca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982ee4fca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2982ee4fca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93c0c5e9c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93c0c5e9c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982ee4fca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2982ee4fca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982ee4fca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982ee4fca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2982ee4fca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2982ee4fca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3c0c5e9c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93c0c5e9c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3c0c5e9c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3c0c5e9c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3c0c5e9c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3c0c5e9c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3c0c5e9c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93c0c5e9c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5d83b220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95d83b220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3c0c5e9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3c0c5e9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5d83b220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5d83b220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5d83b220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95d83b220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5d83b22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5d83b22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20f60e401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20f60e40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82ee4fca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982ee4fca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5d83b220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5d83b220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5d83b220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5d83b220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5d83b220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95d83b220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5d83b220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95d83b220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5d83b220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5d83b220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3c0c5e9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3c0c5e9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5e80e0b8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5e80e0b8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e80e0b8a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e80e0b8a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e80e0b8a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e80e0b8a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e80e0b8a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e80e0b8a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e80e0b8a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e80e0b8a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e80e0b8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e80e0b8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5e80e0b8a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5e80e0b8a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982ee4fca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982ee4fca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e80e0b8a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5e80e0b8a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e80e0b8a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5e80e0b8a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3c0c5e9c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3c0c5e9c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5e80e0b8a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5e80e0b8a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e80e0b8a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5e80e0b8a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e80e0b8a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e80e0b8a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e80e0b8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5e80e0b8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5e80e0b8a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5e80e0b8a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5e80e0b8a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5e80e0b8a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e80e0b8a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e80e0b8a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e80e0b8a4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5e80e0b8a4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e80e0b8a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5e80e0b8a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5e80e0b8a4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5e80e0b8a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3c0c5e9c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3c0c5e9c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296c47bdb1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296c47bdb1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296c47bdb1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296c47bdb1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5e80e0b8a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5e80e0b8a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e80e0b8a4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5e80e0b8a4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982ee4fca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982ee4fca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e80e0b8a4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e80e0b8a4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e80e0b8a4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e80e0b8a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e80e0b8a4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5e80e0b8a4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e80e0b8a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5e80e0b8a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5e80e0b8a4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5e80e0b8a4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3c0c5e9c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3c0c5e9c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5e80e0b8a4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5e80e0b8a4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5e80e0b8a4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5e80e0b8a4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5e80e0b8a4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5e80e0b8a4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e80e0b8a4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5e80e0b8a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e80e0b8a4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5e80e0b8a4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5e80e0b8a4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5e80e0b8a4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5e80e0b8a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5e80e0b8a4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e80e0b8a4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5e80e0b8a4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e80e0b8a4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5e80e0b8a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5e80e0b8a4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5e80e0b8a4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3c0c5e9c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3c0c5e9c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5392f6f609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5392f6f609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982ee4fca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982ee4fca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e80e0b8a4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5e80e0b8a4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5e80e0b8a4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5e80e0b8a4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5e80e0b8a4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5e80e0b8a4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5e80e0b8a4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5e80e0b8a4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5e80e0b8a4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5e80e0b8a4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5e80e0b8a4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5e80e0b8a4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5e80e0b8a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5e80e0b8a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5e80e0b8a4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5e80e0b8a4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3c0c5e9c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93c0c5e9c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5e80e0b8a4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5e80e0b8a4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5e80e0b8a4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5e80e0b8a4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5e80e0b8a4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5e80e0b8a4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5e80e0b8a4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25e80e0b8a4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5e80e0b8a4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5e80e0b8a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5e80e0b8a4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25e80e0b8a4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5e80e0b8a4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5e80e0b8a4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5e80e0b8a4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25e80e0b8a4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5e80e0b8a4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5e80e0b8a4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5e80e0b8a4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25e80e0b8a4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3c0c5e9c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3c0c5e9c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5e80e0b8a4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5e80e0b8a4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5e80e0b8a4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5e80e0b8a4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5e80e0b8a4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5e80e0b8a4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5e80e0b8a4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5e80e0b8a4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5e80e0b8a4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5e80e0b8a4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5e80e0b8a4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5e80e0b8a4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5e80e0b8a4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5e80e0b8a4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96d2a840c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296d2a840c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96d2a840c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96d2a840c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96d2a840c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96d2a840c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 name="Shape 11"/>
        <p:cNvGrpSpPr/>
        <p:nvPr/>
      </p:nvGrpSpPr>
      <p:grpSpPr>
        <a:xfrm>
          <a:off x="0" y="0"/>
          <a:ext cx="0" cy="0"/>
          <a:chOff x="0" y="0"/>
          <a:chExt cx="0" cy="0"/>
        </a:xfrm>
      </p:grpSpPr>
      <p:sp>
        <p:nvSpPr>
          <p:cNvPr id="12" name="Google Shape;12;p2"/>
          <p:cNvSpPr txBox="1"/>
          <p:nvPr>
            <p:ph type="title"/>
          </p:nvPr>
        </p:nvSpPr>
        <p:spPr>
          <a:xfrm>
            <a:off x="361950" y="273844"/>
            <a:ext cx="83724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43ACB1"/>
              </a:buClr>
              <a:buSzPts val="2700"/>
              <a:buFont typeface="Calibri"/>
              <a:buNone/>
              <a:defRPr b="1" sz="2700">
                <a:solidFill>
                  <a:srgbClr val="43ACB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 type="body"/>
          </p:nvPr>
        </p:nvSpPr>
        <p:spPr>
          <a:xfrm>
            <a:off x="361950" y="1369219"/>
            <a:ext cx="41529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rgbClr val="1B6B90"/>
              </a:buClr>
              <a:buSzPts val="2100"/>
              <a:buChar char="•"/>
              <a:defRPr>
                <a:solidFill>
                  <a:srgbClr val="1B6B90"/>
                </a:solidFill>
              </a:defRPr>
            </a:lvl1pPr>
            <a:lvl2pPr indent="-342900" lvl="1" marL="914400" algn="l">
              <a:lnSpc>
                <a:spcPct val="100000"/>
              </a:lnSpc>
              <a:spcBef>
                <a:spcPts val="900"/>
              </a:spcBef>
              <a:spcAft>
                <a:spcPts val="0"/>
              </a:spcAft>
              <a:buClr>
                <a:srgbClr val="1B6B90"/>
              </a:buClr>
              <a:buSzPts val="1800"/>
              <a:buChar char="•"/>
              <a:defRPr>
                <a:solidFill>
                  <a:srgbClr val="1B6B90"/>
                </a:solidFill>
              </a:defRPr>
            </a:lvl2pPr>
            <a:lvl3pPr indent="-323850" lvl="2" marL="1371600" algn="l">
              <a:lnSpc>
                <a:spcPct val="100000"/>
              </a:lnSpc>
              <a:spcBef>
                <a:spcPts val="900"/>
              </a:spcBef>
              <a:spcAft>
                <a:spcPts val="0"/>
              </a:spcAft>
              <a:buClr>
                <a:srgbClr val="1B6B90"/>
              </a:buClr>
              <a:buSzPts val="1500"/>
              <a:buChar char="•"/>
              <a:defRPr>
                <a:solidFill>
                  <a:srgbClr val="1B6B90"/>
                </a:solidFill>
              </a:defRPr>
            </a:lvl3pPr>
            <a:lvl4pPr indent="-317500" lvl="3" marL="1828800" algn="l">
              <a:lnSpc>
                <a:spcPct val="90000"/>
              </a:lnSpc>
              <a:spcBef>
                <a:spcPts val="9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 name="Google Shape;14;p2"/>
          <p:cNvSpPr txBox="1"/>
          <p:nvPr>
            <p:ph idx="2" type="body"/>
          </p:nvPr>
        </p:nvSpPr>
        <p:spPr>
          <a:xfrm>
            <a:off x="4629150" y="1369219"/>
            <a:ext cx="41052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rgbClr val="1B6B90"/>
              </a:buClr>
              <a:buSzPts val="2100"/>
              <a:buChar char="•"/>
              <a:defRPr>
                <a:solidFill>
                  <a:srgbClr val="1B6B90"/>
                </a:solidFill>
              </a:defRPr>
            </a:lvl1pPr>
            <a:lvl2pPr indent="-342900" lvl="1" marL="914400" algn="l">
              <a:lnSpc>
                <a:spcPct val="100000"/>
              </a:lnSpc>
              <a:spcBef>
                <a:spcPts val="900"/>
              </a:spcBef>
              <a:spcAft>
                <a:spcPts val="0"/>
              </a:spcAft>
              <a:buClr>
                <a:srgbClr val="1B6B90"/>
              </a:buClr>
              <a:buSzPts val="1800"/>
              <a:buChar char="•"/>
              <a:defRPr>
                <a:solidFill>
                  <a:srgbClr val="1B6B90"/>
                </a:solidFill>
              </a:defRPr>
            </a:lvl2pPr>
            <a:lvl3pPr indent="-323850" lvl="2" marL="1371600" algn="l">
              <a:lnSpc>
                <a:spcPct val="100000"/>
              </a:lnSpc>
              <a:spcBef>
                <a:spcPts val="900"/>
              </a:spcBef>
              <a:spcAft>
                <a:spcPts val="0"/>
              </a:spcAft>
              <a:buClr>
                <a:srgbClr val="1B6B90"/>
              </a:buClr>
              <a:buSzPts val="1500"/>
              <a:buChar char="•"/>
              <a:defRPr>
                <a:solidFill>
                  <a:srgbClr val="1B6B90"/>
                </a:solidFill>
              </a:defRPr>
            </a:lvl3pPr>
            <a:lvl4pPr indent="-317500" lvl="3" marL="1828800" algn="l">
              <a:lnSpc>
                <a:spcPct val="90000"/>
              </a:lnSpc>
              <a:spcBef>
                <a:spcPts val="9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 name="Google Shape;15;p2"/>
          <p:cNvPicPr preferRelativeResize="0"/>
          <p:nvPr/>
        </p:nvPicPr>
        <p:blipFill rotWithShape="1">
          <a:blip r:embed="rId2">
            <a:alphaModFix/>
          </a:blip>
          <a:srcRect b="0" l="0" r="0" t="0"/>
          <a:stretch/>
        </p:blipFill>
        <p:spPr>
          <a:xfrm>
            <a:off x="7261411" y="4305360"/>
            <a:ext cx="1667501" cy="654724"/>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6" name="Shape 16"/>
        <p:cNvGrpSpPr/>
        <p:nvPr/>
      </p:nvGrpSpPr>
      <p:grpSpPr>
        <a:xfrm>
          <a:off x="0" y="0"/>
          <a:ext cx="0" cy="0"/>
          <a:chOff x="0" y="0"/>
          <a:chExt cx="0" cy="0"/>
        </a:xfrm>
      </p:grpSpPr>
      <p:sp>
        <p:nvSpPr>
          <p:cNvPr id="17" name="Google Shape;17;p3"/>
          <p:cNvSpPr txBox="1"/>
          <p:nvPr>
            <p:ph idx="1" type="body"/>
          </p:nvPr>
        </p:nvSpPr>
        <p:spPr>
          <a:xfrm>
            <a:off x="5849884" y="0"/>
            <a:ext cx="3288600" cy="5143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2100"/>
              <a:buNone/>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18" name="Google Shape;18;p3"/>
          <p:cNvPicPr preferRelativeResize="0"/>
          <p:nvPr/>
        </p:nvPicPr>
        <p:blipFill rotWithShape="1">
          <a:blip r:embed="rId2">
            <a:alphaModFix/>
          </a:blip>
          <a:srcRect b="1639" l="86021" r="1380" t="0"/>
          <a:stretch/>
        </p:blipFill>
        <p:spPr>
          <a:xfrm>
            <a:off x="0" y="1"/>
            <a:ext cx="1386337" cy="5143499"/>
          </a:xfrm>
          <a:prstGeom prst="rect">
            <a:avLst/>
          </a:prstGeom>
          <a:noFill/>
          <a:ln>
            <a:noFill/>
          </a:ln>
        </p:spPr>
      </p:pic>
      <p:sp>
        <p:nvSpPr>
          <p:cNvPr id="19" name="Google Shape;19;p3"/>
          <p:cNvSpPr txBox="1"/>
          <p:nvPr>
            <p:ph idx="2" type="body"/>
          </p:nvPr>
        </p:nvSpPr>
        <p:spPr>
          <a:xfrm>
            <a:off x="1666754" y="1651556"/>
            <a:ext cx="3861300" cy="28452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rgbClr val="1B6B90"/>
              </a:buClr>
              <a:buSzPts val="2100"/>
              <a:buChar char="•"/>
              <a:defRPr>
                <a:solidFill>
                  <a:srgbClr val="1B6B90"/>
                </a:solidFill>
              </a:defRPr>
            </a:lvl1pPr>
            <a:lvl2pPr indent="-342900" lvl="1" marL="914400" algn="l">
              <a:lnSpc>
                <a:spcPct val="100000"/>
              </a:lnSpc>
              <a:spcBef>
                <a:spcPts val="900"/>
              </a:spcBef>
              <a:spcAft>
                <a:spcPts val="0"/>
              </a:spcAft>
              <a:buClr>
                <a:srgbClr val="1B6B90"/>
              </a:buClr>
              <a:buSzPts val="1800"/>
              <a:buChar char="•"/>
              <a:defRPr>
                <a:solidFill>
                  <a:srgbClr val="1B6B90"/>
                </a:solidFill>
              </a:defRPr>
            </a:lvl2pPr>
            <a:lvl3pPr indent="-323850" lvl="2" marL="1371600" algn="l">
              <a:lnSpc>
                <a:spcPct val="100000"/>
              </a:lnSpc>
              <a:spcBef>
                <a:spcPts val="900"/>
              </a:spcBef>
              <a:spcAft>
                <a:spcPts val="0"/>
              </a:spcAft>
              <a:buClr>
                <a:srgbClr val="1B6B90"/>
              </a:buClr>
              <a:buSzPts val="1500"/>
              <a:buChar char="•"/>
              <a:defRPr>
                <a:solidFill>
                  <a:srgbClr val="1B6B90"/>
                </a:solidFill>
              </a:defRPr>
            </a:lvl3pPr>
            <a:lvl4pPr indent="-317500" lvl="3" marL="1828800" algn="l">
              <a:lnSpc>
                <a:spcPct val="90000"/>
              </a:lnSpc>
              <a:spcBef>
                <a:spcPts val="900"/>
              </a:spcBef>
              <a:spcAft>
                <a:spcPts val="0"/>
              </a:spcAft>
              <a:buClr>
                <a:srgbClr val="1B6B90"/>
              </a:buClr>
              <a:buSzPts val="1400"/>
              <a:buChar char="•"/>
              <a:defRPr>
                <a:solidFill>
                  <a:srgbClr val="1B6B90"/>
                </a:solidFill>
              </a:defRPr>
            </a:lvl4pPr>
            <a:lvl5pPr indent="-317500" lvl="4" marL="2286000" algn="l">
              <a:lnSpc>
                <a:spcPct val="90000"/>
              </a:lnSpc>
              <a:spcBef>
                <a:spcPts val="400"/>
              </a:spcBef>
              <a:spcAft>
                <a:spcPts val="0"/>
              </a:spcAft>
              <a:buClr>
                <a:srgbClr val="1B6B90"/>
              </a:buClr>
              <a:buSzPts val="1400"/>
              <a:buChar char="•"/>
              <a:defRPr>
                <a:solidFill>
                  <a:srgbClr val="1B6B90"/>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type="title"/>
          </p:nvPr>
        </p:nvSpPr>
        <p:spPr>
          <a:xfrm>
            <a:off x="1666754" y="319598"/>
            <a:ext cx="3861300" cy="935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B6B90"/>
              </a:buClr>
              <a:buSzPts val="2700"/>
              <a:buFont typeface="Calibri"/>
              <a:buNone/>
              <a:defRPr b="1" sz="2700">
                <a:solidFill>
                  <a:srgbClr val="1B6B90"/>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1" name="Google Shape;21;p3"/>
          <p:cNvPicPr preferRelativeResize="0"/>
          <p:nvPr/>
        </p:nvPicPr>
        <p:blipFill rotWithShape="1">
          <a:blip r:embed="rId3">
            <a:alphaModFix/>
          </a:blip>
          <a:srcRect b="36050" l="33381" r="0" t="38721"/>
          <a:stretch/>
        </p:blipFill>
        <p:spPr>
          <a:xfrm>
            <a:off x="0" y="1075706"/>
            <a:ext cx="5972544" cy="575850"/>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1639" l="86021" r="1380" t="0"/>
          <a:stretch/>
        </p:blipFill>
        <p:spPr>
          <a:xfrm>
            <a:off x="0" y="1"/>
            <a:ext cx="1386337" cy="5143499"/>
          </a:xfrm>
          <a:prstGeom prst="rect">
            <a:avLst/>
          </a:prstGeom>
          <a:noFill/>
          <a:ln>
            <a:noFill/>
          </a:ln>
        </p:spPr>
      </p:pic>
      <p:pic>
        <p:nvPicPr>
          <p:cNvPr id="24" name="Google Shape;24;p4"/>
          <p:cNvPicPr preferRelativeResize="0"/>
          <p:nvPr/>
        </p:nvPicPr>
        <p:blipFill rotWithShape="1">
          <a:blip r:embed="rId3">
            <a:alphaModFix/>
          </a:blip>
          <a:srcRect b="36050" l="0" r="0" t="38721"/>
          <a:stretch/>
        </p:blipFill>
        <p:spPr>
          <a:xfrm>
            <a:off x="0" y="1075706"/>
            <a:ext cx="8965128" cy="575850"/>
          </a:xfrm>
          <a:prstGeom prst="rect">
            <a:avLst/>
          </a:prstGeom>
          <a:noFill/>
          <a:ln>
            <a:noFill/>
          </a:ln>
        </p:spPr>
      </p:pic>
      <p:sp>
        <p:nvSpPr>
          <p:cNvPr id="25" name="Google Shape;25;p4"/>
          <p:cNvSpPr txBox="1"/>
          <p:nvPr>
            <p:ph idx="1" type="body"/>
          </p:nvPr>
        </p:nvSpPr>
        <p:spPr>
          <a:xfrm>
            <a:off x="1666754" y="1651556"/>
            <a:ext cx="7067100" cy="26538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rgbClr val="1B6B90"/>
              </a:buClr>
              <a:buSzPts val="2100"/>
              <a:buChar char="•"/>
              <a:defRPr>
                <a:solidFill>
                  <a:srgbClr val="1B6B90"/>
                </a:solidFill>
              </a:defRPr>
            </a:lvl1pPr>
            <a:lvl2pPr indent="-342900" lvl="1" marL="914400" algn="l">
              <a:lnSpc>
                <a:spcPct val="100000"/>
              </a:lnSpc>
              <a:spcBef>
                <a:spcPts val="900"/>
              </a:spcBef>
              <a:spcAft>
                <a:spcPts val="0"/>
              </a:spcAft>
              <a:buClr>
                <a:srgbClr val="1B6B90"/>
              </a:buClr>
              <a:buSzPts val="1800"/>
              <a:buChar char="•"/>
              <a:defRPr>
                <a:solidFill>
                  <a:srgbClr val="1B6B90"/>
                </a:solidFill>
              </a:defRPr>
            </a:lvl2pPr>
            <a:lvl3pPr indent="-323850" lvl="2" marL="1371600" algn="l">
              <a:lnSpc>
                <a:spcPct val="100000"/>
              </a:lnSpc>
              <a:spcBef>
                <a:spcPts val="900"/>
              </a:spcBef>
              <a:spcAft>
                <a:spcPts val="0"/>
              </a:spcAft>
              <a:buClr>
                <a:srgbClr val="1B6B90"/>
              </a:buClr>
              <a:buSzPts val="1500"/>
              <a:buChar char="•"/>
              <a:defRPr>
                <a:solidFill>
                  <a:srgbClr val="1B6B90"/>
                </a:solidFill>
              </a:defRPr>
            </a:lvl3pPr>
            <a:lvl4pPr indent="-317500" lvl="3" marL="1828800" algn="l">
              <a:lnSpc>
                <a:spcPct val="90000"/>
              </a:lnSpc>
              <a:spcBef>
                <a:spcPts val="900"/>
              </a:spcBef>
              <a:spcAft>
                <a:spcPts val="0"/>
              </a:spcAft>
              <a:buClr>
                <a:srgbClr val="1B6B90"/>
              </a:buClr>
              <a:buSzPts val="1400"/>
              <a:buChar char="•"/>
              <a:defRPr>
                <a:solidFill>
                  <a:srgbClr val="1B6B90"/>
                </a:solidFill>
              </a:defRPr>
            </a:lvl4pPr>
            <a:lvl5pPr indent="-317500" lvl="4" marL="2286000" algn="l">
              <a:lnSpc>
                <a:spcPct val="90000"/>
              </a:lnSpc>
              <a:spcBef>
                <a:spcPts val="400"/>
              </a:spcBef>
              <a:spcAft>
                <a:spcPts val="0"/>
              </a:spcAft>
              <a:buClr>
                <a:srgbClr val="1B6B90"/>
              </a:buClr>
              <a:buSzPts val="1400"/>
              <a:buChar char="•"/>
              <a:defRPr>
                <a:solidFill>
                  <a:srgbClr val="1B6B90"/>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4"/>
          <p:cNvSpPr txBox="1"/>
          <p:nvPr>
            <p:ph type="title"/>
          </p:nvPr>
        </p:nvSpPr>
        <p:spPr>
          <a:xfrm>
            <a:off x="1666754" y="319598"/>
            <a:ext cx="7067100" cy="935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B6B90"/>
              </a:buClr>
              <a:buSzPts val="2700"/>
              <a:buFont typeface="Calibri"/>
              <a:buNone/>
              <a:defRPr b="1" sz="2700">
                <a:solidFill>
                  <a:srgbClr val="1B6B90"/>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7" name="Google Shape;27;p4"/>
          <p:cNvPicPr preferRelativeResize="0"/>
          <p:nvPr/>
        </p:nvPicPr>
        <p:blipFill rotWithShape="1">
          <a:blip r:embed="rId4">
            <a:alphaModFix/>
          </a:blip>
          <a:srcRect b="0" l="0" r="0" t="0"/>
          <a:stretch/>
        </p:blipFill>
        <p:spPr>
          <a:xfrm>
            <a:off x="7261411" y="4305360"/>
            <a:ext cx="1667501" cy="654724"/>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5_Blank">
    <p:spTree>
      <p:nvGrpSpPr>
        <p:cNvPr id="28" name="Shape 28"/>
        <p:cNvGrpSpPr/>
        <p:nvPr/>
      </p:nvGrpSpPr>
      <p:grpSpPr>
        <a:xfrm>
          <a:off x="0" y="0"/>
          <a:ext cx="0" cy="0"/>
          <a:chOff x="0" y="0"/>
          <a:chExt cx="0" cy="0"/>
        </a:xfrm>
      </p:grpSpPr>
      <p:pic>
        <p:nvPicPr>
          <p:cNvPr descr="A person standing in front of a building&#10;&#10;Description automatically generated" id="29" name="Google Shape;29;p5"/>
          <p:cNvPicPr preferRelativeResize="0"/>
          <p:nvPr/>
        </p:nvPicPr>
        <p:blipFill rotWithShape="1">
          <a:blip r:embed="rId2">
            <a:alphaModFix/>
          </a:blip>
          <a:srcRect b="0" l="0" r="0" t="0"/>
          <a:stretch/>
        </p:blipFill>
        <p:spPr>
          <a:xfrm flipH="1">
            <a:off x="-310023" y="0"/>
            <a:ext cx="9454022" cy="5143500"/>
          </a:xfrm>
          <a:prstGeom prst="rect">
            <a:avLst/>
          </a:prstGeom>
          <a:noFill/>
          <a:ln>
            <a:noFill/>
          </a:ln>
        </p:spPr>
      </p:pic>
      <p:sp>
        <p:nvSpPr>
          <p:cNvPr id="30" name="Google Shape;30;p5"/>
          <p:cNvSpPr/>
          <p:nvPr/>
        </p:nvSpPr>
        <p:spPr>
          <a:xfrm>
            <a:off x="-310019" y="1"/>
            <a:ext cx="9453900" cy="5143500"/>
          </a:xfrm>
          <a:prstGeom prst="rect">
            <a:avLst/>
          </a:prstGeom>
          <a:solidFill>
            <a:srgbClr val="1B6B90">
              <a:alpha val="47058"/>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1" name="Google Shape;31;p5"/>
          <p:cNvSpPr txBox="1"/>
          <p:nvPr>
            <p:ph type="title"/>
          </p:nvPr>
        </p:nvSpPr>
        <p:spPr>
          <a:xfrm>
            <a:off x="202244" y="2074664"/>
            <a:ext cx="37905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700"/>
              <a:buFont typeface="Calibri"/>
              <a:buNone/>
              <a:defRPr b="1"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
          <p:cNvSpPr txBox="1"/>
          <p:nvPr>
            <p:ph idx="1" type="body"/>
          </p:nvPr>
        </p:nvSpPr>
        <p:spPr>
          <a:xfrm>
            <a:off x="4918815" y="537496"/>
            <a:ext cx="3815700" cy="618000"/>
          </a:xfrm>
          <a:prstGeom prst="rect">
            <a:avLst/>
          </a:prstGeom>
          <a:no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2100"/>
              <a:buNone/>
              <a:defRPr b="1" sz="2100">
                <a:solidFill>
                  <a:schemeClr val="lt1"/>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3" name="Google Shape;33;p5"/>
          <p:cNvSpPr txBox="1"/>
          <p:nvPr>
            <p:ph idx="2" type="body"/>
          </p:nvPr>
        </p:nvSpPr>
        <p:spPr>
          <a:xfrm>
            <a:off x="4918815" y="1155430"/>
            <a:ext cx="3815700" cy="3450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chemeClr val="lt1"/>
              </a:buClr>
              <a:buSzPts val="2100"/>
              <a:buChar char="•"/>
              <a:defRPr>
                <a:solidFill>
                  <a:schemeClr val="lt1"/>
                </a:solidFill>
              </a:defRPr>
            </a:lvl1pPr>
            <a:lvl2pPr indent="-342900" lvl="1" marL="914400" algn="l">
              <a:lnSpc>
                <a:spcPct val="100000"/>
              </a:lnSpc>
              <a:spcBef>
                <a:spcPts val="900"/>
              </a:spcBef>
              <a:spcAft>
                <a:spcPts val="0"/>
              </a:spcAft>
              <a:buClr>
                <a:schemeClr val="lt1"/>
              </a:buClr>
              <a:buSzPts val="1800"/>
              <a:buChar char="•"/>
              <a:defRPr>
                <a:solidFill>
                  <a:schemeClr val="lt1"/>
                </a:solidFill>
              </a:defRPr>
            </a:lvl2pPr>
            <a:lvl3pPr indent="-323850" lvl="2" marL="1371600" algn="l">
              <a:lnSpc>
                <a:spcPct val="100000"/>
              </a:lnSpc>
              <a:spcBef>
                <a:spcPts val="900"/>
              </a:spcBef>
              <a:spcAft>
                <a:spcPts val="0"/>
              </a:spcAft>
              <a:buClr>
                <a:schemeClr val="lt1"/>
              </a:buClr>
              <a:buSzPts val="1500"/>
              <a:buChar char="•"/>
              <a:defRPr>
                <a:solidFill>
                  <a:schemeClr val="lt1"/>
                </a:solidFill>
              </a:defRPr>
            </a:lvl3pPr>
            <a:lvl4pPr indent="-317500" lvl="3" marL="1828800" algn="l">
              <a:lnSpc>
                <a:spcPct val="90000"/>
              </a:lnSpc>
              <a:spcBef>
                <a:spcPts val="9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4" name="Google Shape;34;p5"/>
          <p:cNvPicPr preferRelativeResize="0"/>
          <p:nvPr/>
        </p:nvPicPr>
        <p:blipFill rotWithShape="1">
          <a:blip r:embed="rId3">
            <a:alphaModFix/>
          </a:blip>
          <a:srcRect b="0" l="0" r="0" t="0"/>
          <a:stretch/>
        </p:blipFill>
        <p:spPr>
          <a:xfrm rot="5400000">
            <a:off x="1937488" y="1280591"/>
            <a:ext cx="5143501" cy="2582318"/>
          </a:xfrm>
          <a:prstGeom prst="rect">
            <a:avLst/>
          </a:prstGeom>
          <a:noFill/>
          <a:ln>
            <a:noFill/>
          </a:ln>
        </p:spPr>
      </p:pic>
      <p:pic>
        <p:nvPicPr>
          <p:cNvPr descr="pattern-thankyou.png" id="35" name="Google Shape;35;p5"/>
          <p:cNvPicPr preferRelativeResize="0"/>
          <p:nvPr/>
        </p:nvPicPr>
        <p:blipFill rotWithShape="1">
          <a:blip r:embed="rId4">
            <a:alphaModFix amt="30000"/>
          </a:blip>
          <a:srcRect b="0" l="0" r="0" t="0"/>
          <a:stretch/>
        </p:blipFill>
        <p:spPr>
          <a:xfrm flipH="1" rot="-5400000">
            <a:off x="-991754" y="1320265"/>
            <a:ext cx="4484372" cy="3120904"/>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36" name="Shape 36"/>
        <p:cNvGrpSpPr/>
        <p:nvPr/>
      </p:nvGrpSpPr>
      <p:grpSpPr>
        <a:xfrm>
          <a:off x="0" y="0"/>
          <a:ext cx="0" cy="0"/>
          <a:chOff x="0" y="0"/>
          <a:chExt cx="0" cy="0"/>
        </a:xfrm>
      </p:grpSpPr>
      <p:sp>
        <p:nvSpPr>
          <p:cNvPr id="37" name="Google Shape;37;p6"/>
          <p:cNvSpPr/>
          <p:nvPr/>
        </p:nvSpPr>
        <p:spPr>
          <a:xfrm>
            <a:off x="0" y="0"/>
            <a:ext cx="9144000" cy="5143500"/>
          </a:xfrm>
          <a:prstGeom prst="rect">
            <a:avLst/>
          </a:prstGeom>
          <a:solidFill>
            <a:srgbClr val="43ACB1"/>
          </a:solidFill>
          <a:ln>
            <a:noFill/>
          </a:ln>
        </p:spPr>
        <p:txBody>
          <a:bodyPr anchorCtr="0" anchor="t" bIns="34275" lIns="25700" spcFirstLastPara="1" rIns="2570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38" name="Google Shape;38;p6"/>
          <p:cNvSpPr txBox="1"/>
          <p:nvPr>
            <p:ph type="title"/>
          </p:nvPr>
        </p:nvSpPr>
        <p:spPr>
          <a:xfrm>
            <a:off x="202244" y="2074664"/>
            <a:ext cx="41529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700"/>
              <a:buFont typeface="Calibri"/>
              <a:buNone/>
              <a:defRPr b="1"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6"/>
          <p:cNvSpPr txBox="1"/>
          <p:nvPr>
            <p:ph idx="1" type="body"/>
          </p:nvPr>
        </p:nvSpPr>
        <p:spPr>
          <a:xfrm>
            <a:off x="4629150" y="537496"/>
            <a:ext cx="4105200" cy="618000"/>
          </a:xfrm>
          <a:prstGeom prst="rect">
            <a:avLst/>
          </a:prstGeom>
          <a:no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2100"/>
              <a:buNone/>
              <a:defRPr b="1" sz="2100">
                <a:solidFill>
                  <a:schemeClr val="lt1"/>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6"/>
          <p:cNvSpPr txBox="1"/>
          <p:nvPr>
            <p:ph idx="2" type="body"/>
          </p:nvPr>
        </p:nvSpPr>
        <p:spPr>
          <a:xfrm>
            <a:off x="4629149" y="1155430"/>
            <a:ext cx="4105200" cy="3450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0"/>
              </a:spcBef>
              <a:spcAft>
                <a:spcPts val="0"/>
              </a:spcAft>
              <a:buClr>
                <a:schemeClr val="lt1"/>
              </a:buClr>
              <a:buSzPts val="2100"/>
              <a:buChar char="•"/>
              <a:defRPr>
                <a:solidFill>
                  <a:schemeClr val="lt1"/>
                </a:solidFill>
              </a:defRPr>
            </a:lvl1pPr>
            <a:lvl2pPr indent="-342900" lvl="1" marL="914400" algn="l">
              <a:lnSpc>
                <a:spcPct val="100000"/>
              </a:lnSpc>
              <a:spcBef>
                <a:spcPts val="900"/>
              </a:spcBef>
              <a:spcAft>
                <a:spcPts val="0"/>
              </a:spcAft>
              <a:buClr>
                <a:schemeClr val="lt1"/>
              </a:buClr>
              <a:buSzPts val="1800"/>
              <a:buChar char="•"/>
              <a:defRPr>
                <a:solidFill>
                  <a:schemeClr val="lt1"/>
                </a:solidFill>
              </a:defRPr>
            </a:lvl2pPr>
            <a:lvl3pPr indent="-323850" lvl="2" marL="1371600" algn="l">
              <a:lnSpc>
                <a:spcPct val="100000"/>
              </a:lnSpc>
              <a:spcBef>
                <a:spcPts val="900"/>
              </a:spcBef>
              <a:spcAft>
                <a:spcPts val="0"/>
              </a:spcAft>
              <a:buClr>
                <a:schemeClr val="lt1"/>
              </a:buClr>
              <a:buSzPts val="1500"/>
              <a:buChar char="•"/>
              <a:defRPr>
                <a:solidFill>
                  <a:schemeClr val="lt1"/>
                </a:solidFill>
              </a:defRPr>
            </a:lvl3pPr>
            <a:lvl4pPr indent="-317500" lvl="3" marL="1828800" algn="l">
              <a:lnSpc>
                <a:spcPct val="90000"/>
              </a:lnSpc>
              <a:spcBef>
                <a:spcPts val="9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41" name="Google Shape;41;p6"/>
          <p:cNvPicPr preferRelativeResize="0"/>
          <p:nvPr/>
        </p:nvPicPr>
        <p:blipFill rotWithShape="1">
          <a:blip r:embed="rId2">
            <a:alphaModFix/>
          </a:blip>
          <a:srcRect b="23238" l="45637" r="0" t="0"/>
          <a:stretch/>
        </p:blipFill>
        <p:spPr>
          <a:xfrm>
            <a:off x="-71760" y="1638320"/>
            <a:ext cx="2482369" cy="3505181"/>
          </a:xfrm>
          <a:prstGeom prst="rect">
            <a:avLst/>
          </a:prstGeom>
          <a:noFill/>
          <a:ln>
            <a:noFill/>
          </a:ln>
        </p:spPr>
      </p:pic>
      <p:pic>
        <p:nvPicPr>
          <p:cNvPr descr="pattern-thankyou.png" id="42" name="Google Shape;42;p6"/>
          <p:cNvPicPr preferRelativeResize="0"/>
          <p:nvPr/>
        </p:nvPicPr>
        <p:blipFill rotWithShape="1">
          <a:blip r:embed="rId3">
            <a:alphaModFix amt="30000"/>
          </a:blip>
          <a:srcRect b="0" l="0" r="0" t="0"/>
          <a:stretch/>
        </p:blipFill>
        <p:spPr>
          <a:xfrm flipH="1" rot="272247">
            <a:off x="-245646" y="-224559"/>
            <a:ext cx="4484371" cy="3120904"/>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43" name="Shape 43"/>
        <p:cNvGrpSpPr/>
        <p:nvPr/>
      </p:nvGrpSpPr>
      <p:grpSpPr>
        <a:xfrm>
          <a:off x="0" y="0"/>
          <a:ext cx="0" cy="0"/>
          <a:chOff x="0" y="0"/>
          <a:chExt cx="0" cy="0"/>
        </a:xfrm>
      </p:grpSpPr>
      <p:sp>
        <p:nvSpPr>
          <p:cNvPr id="44" name="Google Shape;44;p7"/>
          <p:cNvSpPr/>
          <p:nvPr/>
        </p:nvSpPr>
        <p:spPr>
          <a:xfrm>
            <a:off x="407193" y="0"/>
            <a:ext cx="8736900" cy="5143500"/>
          </a:xfrm>
          <a:prstGeom prst="rect">
            <a:avLst/>
          </a:prstGeom>
          <a:solidFill>
            <a:srgbClr val="1B6B90"/>
          </a:solidFill>
          <a:ln>
            <a:noFill/>
          </a:ln>
        </p:spPr>
        <p:txBody>
          <a:bodyPr anchorCtr="0" anchor="t" bIns="34275" lIns="25700" spcFirstLastPara="1" rIns="2570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pic>
        <p:nvPicPr>
          <p:cNvPr descr="pattern-thankyou.png" id="45" name="Google Shape;45;p7"/>
          <p:cNvPicPr preferRelativeResize="0"/>
          <p:nvPr/>
        </p:nvPicPr>
        <p:blipFill rotWithShape="1">
          <a:blip r:embed="rId2">
            <a:alphaModFix amt="30000"/>
          </a:blip>
          <a:srcRect b="0" l="0" r="0" t="0"/>
          <a:stretch/>
        </p:blipFill>
        <p:spPr>
          <a:xfrm rot="-272247">
            <a:off x="4950400" y="-131468"/>
            <a:ext cx="4484371" cy="3120904"/>
          </a:xfrm>
          <a:prstGeom prst="rect">
            <a:avLst/>
          </a:prstGeom>
          <a:noFill/>
          <a:ln>
            <a:noFill/>
          </a:ln>
        </p:spPr>
      </p:pic>
      <p:pic>
        <p:nvPicPr>
          <p:cNvPr id="46" name="Google Shape;46;p7"/>
          <p:cNvPicPr preferRelativeResize="0"/>
          <p:nvPr/>
        </p:nvPicPr>
        <p:blipFill rotWithShape="1">
          <a:blip r:embed="rId3">
            <a:alphaModFix/>
          </a:blip>
          <a:srcRect b="0" l="0" r="0" t="54815"/>
          <a:stretch/>
        </p:blipFill>
        <p:spPr>
          <a:xfrm rot="5400000">
            <a:off x="-1409700" y="1409700"/>
            <a:ext cx="5143500" cy="2324100"/>
          </a:xfrm>
          <a:prstGeom prst="rect">
            <a:avLst/>
          </a:prstGeom>
          <a:noFill/>
          <a:ln>
            <a:noFill/>
          </a:ln>
        </p:spPr>
      </p:pic>
      <p:sp>
        <p:nvSpPr>
          <p:cNvPr id="47" name="Google Shape;47;p7"/>
          <p:cNvSpPr txBox="1"/>
          <p:nvPr>
            <p:ph type="title"/>
          </p:nvPr>
        </p:nvSpPr>
        <p:spPr>
          <a:xfrm>
            <a:off x="1924050" y="1281113"/>
            <a:ext cx="5295900" cy="2581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700"/>
              <a:buFont typeface="Calibri"/>
              <a:buNone/>
              <a:defRPr b="1"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48" name="Google Shape;48;p7"/>
          <p:cNvPicPr preferRelativeResize="0"/>
          <p:nvPr/>
        </p:nvPicPr>
        <p:blipFill rotWithShape="1">
          <a:blip r:embed="rId4">
            <a:alphaModFix/>
          </a:blip>
          <a:srcRect b="0" l="0" r="0" t="0"/>
          <a:stretch/>
        </p:blipFill>
        <p:spPr>
          <a:xfrm>
            <a:off x="5819775" y="266699"/>
            <a:ext cx="2028825" cy="202882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9" name="Shape 49"/>
        <p:cNvGrpSpPr/>
        <p:nvPr/>
      </p:nvGrpSpPr>
      <p:grpSpPr>
        <a:xfrm>
          <a:off x="0" y="0"/>
          <a:ext cx="0" cy="0"/>
          <a:chOff x="0" y="0"/>
          <a:chExt cx="0" cy="0"/>
        </a:xfrm>
      </p:grpSpPr>
      <p:sp>
        <p:nvSpPr>
          <p:cNvPr id="50" name="Google Shape;50;p8"/>
          <p:cNvSpPr/>
          <p:nvPr/>
        </p:nvSpPr>
        <p:spPr>
          <a:xfrm>
            <a:off x="407193" y="0"/>
            <a:ext cx="8736900" cy="5143500"/>
          </a:xfrm>
          <a:prstGeom prst="rect">
            <a:avLst/>
          </a:prstGeom>
          <a:solidFill>
            <a:srgbClr val="43ACB1"/>
          </a:solidFill>
          <a:ln>
            <a:noFill/>
          </a:ln>
        </p:spPr>
        <p:txBody>
          <a:bodyPr anchorCtr="0" anchor="t" bIns="34275" lIns="25700" spcFirstLastPara="1" rIns="25700"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pic>
        <p:nvPicPr>
          <p:cNvPr descr="pattern-thankyou.png" id="51" name="Google Shape;51;p8"/>
          <p:cNvPicPr preferRelativeResize="0"/>
          <p:nvPr/>
        </p:nvPicPr>
        <p:blipFill rotWithShape="1">
          <a:blip r:embed="rId2">
            <a:alphaModFix amt="30000"/>
          </a:blip>
          <a:srcRect b="0" l="0" r="0" t="0"/>
          <a:stretch/>
        </p:blipFill>
        <p:spPr>
          <a:xfrm rot="-272247">
            <a:off x="4950400" y="-131468"/>
            <a:ext cx="4484371" cy="3120904"/>
          </a:xfrm>
          <a:prstGeom prst="rect">
            <a:avLst/>
          </a:prstGeom>
          <a:noFill/>
          <a:ln>
            <a:noFill/>
          </a:ln>
        </p:spPr>
      </p:pic>
      <p:pic>
        <p:nvPicPr>
          <p:cNvPr id="52" name="Google Shape;52;p8"/>
          <p:cNvPicPr preferRelativeResize="0"/>
          <p:nvPr/>
        </p:nvPicPr>
        <p:blipFill rotWithShape="1">
          <a:blip r:embed="rId3">
            <a:alphaModFix/>
          </a:blip>
          <a:srcRect b="0" l="0" r="0" t="53701"/>
          <a:stretch/>
        </p:blipFill>
        <p:spPr>
          <a:xfrm flipH="1" rot="5400000">
            <a:off x="-1388269" y="1381124"/>
            <a:ext cx="5143502" cy="2381250"/>
          </a:xfrm>
          <a:prstGeom prst="rect">
            <a:avLst/>
          </a:prstGeom>
          <a:noFill/>
          <a:ln>
            <a:noFill/>
          </a:ln>
        </p:spPr>
      </p:pic>
      <p:sp>
        <p:nvSpPr>
          <p:cNvPr id="53" name="Google Shape;53;p8"/>
          <p:cNvSpPr txBox="1"/>
          <p:nvPr>
            <p:ph type="title"/>
          </p:nvPr>
        </p:nvSpPr>
        <p:spPr>
          <a:xfrm>
            <a:off x="400050" y="1971675"/>
            <a:ext cx="8343900" cy="12003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700"/>
              <a:buFont typeface="Calibri"/>
              <a:buNone/>
              <a:defRPr b="1" sz="27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54" name="Google Shape;54;p8"/>
          <p:cNvPicPr preferRelativeResize="0"/>
          <p:nvPr/>
        </p:nvPicPr>
        <p:blipFill rotWithShape="1">
          <a:blip r:embed="rId4">
            <a:alphaModFix/>
          </a:blip>
          <a:srcRect b="0" l="0" r="0" t="0"/>
          <a:stretch/>
        </p:blipFill>
        <p:spPr>
          <a:xfrm>
            <a:off x="6769895" y="398835"/>
            <a:ext cx="2943225" cy="294322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spTree>
      <p:nvGrpSpPr>
        <p:cNvPr id="55" name="Shape 55"/>
        <p:cNvGrpSpPr/>
        <p:nvPr/>
      </p:nvGrpSpPr>
      <p:grpSpPr>
        <a:xfrm>
          <a:off x="0" y="0"/>
          <a:ext cx="0" cy="0"/>
          <a:chOff x="0" y="0"/>
          <a:chExt cx="0" cy="0"/>
        </a:xfrm>
      </p:grpSpPr>
      <p:sp>
        <p:nvSpPr>
          <p:cNvPr id="56" name="Google Shape;56;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rgbClr val="43ACB1"/>
              </a:buClr>
              <a:buSzPts val="2700"/>
              <a:buFont typeface="Calibri"/>
              <a:buNone/>
              <a:defRPr b="1" sz="2700">
                <a:solidFill>
                  <a:srgbClr val="43ACB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mc:AlternateContent>
    <mc:Choice Requires="p14">
      <p:transition spd="slow">
        <p14:prism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0"/>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9" name="Google Shape;59;p10"/>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60" name="Google Shape;60;p1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mc:Choice Requires="p14">
      <p:transition spd="slow">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1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 Id="rId3" Type="http://schemas.openxmlformats.org/officeDocument/2006/relationships/image" Target="../media/image1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1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nnovationfactory.c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hyperlink" Target="https://www.youtube.com/watch?v=ReM1uqmVfP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s://www.youtube.com/watch?v=8OU1wnSCm0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hyperlink" Target="https://www.strategyzer.com/library/the-test-card" TargetMode="External"/><Relationship Id="rId4" Type="http://schemas.openxmlformats.org/officeDocument/2006/relationships/image" Target="../media/image14.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0" y="1764750"/>
            <a:ext cx="9144000" cy="8070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3200">
                <a:latin typeface="Ubuntu"/>
                <a:ea typeface="Ubuntu"/>
                <a:cs typeface="Ubuntu"/>
                <a:sym typeface="Ubuntu"/>
              </a:rPr>
              <a:t>Welcome to</a:t>
            </a:r>
            <a:endParaRPr sz="3200">
              <a:latin typeface="Ubuntu"/>
              <a:ea typeface="Ubuntu"/>
              <a:cs typeface="Ubuntu"/>
              <a:sym typeface="Ubuntu"/>
            </a:endParaRPr>
          </a:p>
        </p:txBody>
      </p:sp>
      <p:sp>
        <p:nvSpPr>
          <p:cNvPr id="66" name="Google Shape;66;p11"/>
          <p:cNvSpPr txBox="1"/>
          <p:nvPr>
            <p:ph type="title"/>
          </p:nvPr>
        </p:nvSpPr>
        <p:spPr>
          <a:xfrm>
            <a:off x="0" y="2571750"/>
            <a:ext cx="9144000" cy="8070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6000">
                <a:latin typeface="Ubuntu"/>
                <a:ea typeface="Ubuntu"/>
                <a:cs typeface="Ubuntu"/>
                <a:sym typeface="Ubuntu"/>
              </a:rPr>
              <a:t>IDEA Series</a:t>
            </a:r>
            <a:endParaRPr sz="6000">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sz="2800">
                <a:solidFill>
                  <a:srgbClr val="1074A2"/>
                </a:solidFill>
                <a:latin typeface="Ubuntu"/>
                <a:ea typeface="Ubuntu"/>
                <a:cs typeface="Ubuntu"/>
                <a:sym typeface="Ubuntu"/>
              </a:rPr>
              <a:t>Terms</a:t>
            </a:r>
            <a:endParaRPr sz="2800">
              <a:solidFill>
                <a:srgbClr val="1074A2"/>
              </a:solidFill>
              <a:latin typeface="Ubuntu"/>
              <a:ea typeface="Ubuntu"/>
              <a:cs typeface="Ubuntu"/>
              <a:sym typeface="Ubuntu"/>
            </a:endParaRPr>
          </a:p>
        </p:txBody>
      </p:sp>
      <p:sp>
        <p:nvSpPr>
          <p:cNvPr id="125" name="Google Shape;125;p2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What?</a:t>
            </a:r>
            <a:r>
              <a:rPr lang="en">
                <a:solidFill>
                  <a:srgbClr val="58595B"/>
                </a:solidFill>
              </a:rPr>
              <a:t> - What you will be learning in this course or module.</a:t>
            </a:r>
            <a:endParaRPr>
              <a:solidFill>
                <a:srgbClr val="58595B"/>
              </a:solidFill>
            </a:endParaRPr>
          </a:p>
          <a:p>
            <a:pPr indent="0" lvl="0" marL="0" rtl="0" algn="l">
              <a:spcBef>
                <a:spcPts val="0"/>
              </a:spcBef>
              <a:spcAft>
                <a:spcPts val="0"/>
              </a:spcAft>
              <a:buNone/>
            </a:pPr>
            <a:r>
              <a:t/>
            </a:r>
            <a:endParaRPr b="1">
              <a:solidFill>
                <a:srgbClr val="58595B"/>
              </a:solidFill>
            </a:endParaRPr>
          </a:p>
          <a:p>
            <a:pPr indent="0" lvl="0" marL="0" rtl="0" algn="l">
              <a:spcBef>
                <a:spcPts val="0"/>
              </a:spcBef>
              <a:spcAft>
                <a:spcPts val="0"/>
              </a:spcAft>
              <a:buNone/>
            </a:pPr>
            <a:r>
              <a:rPr b="1" lang="en">
                <a:solidFill>
                  <a:srgbClr val="58595B"/>
                </a:solidFill>
              </a:rPr>
              <a:t>Why?</a:t>
            </a:r>
            <a:r>
              <a:rPr lang="en">
                <a:solidFill>
                  <a:srgbClr val="58595B"/>
                </a:solidFill>
              </a:rPr>
              <a:t> - Why is this training or information relevant to you?</a:t>
            </a:r>
            <a:endParaRPr>
              <a:solidFill>
                <a:srgbClr val="58595B"/>
              </a:solidFill>
            </a:endParaRPr>
          </a:p>
          <a:p>
            <a:pPr indent="0" lvl="0" marL="0" rtl="0" algn="l">
              <a:spcBef>
                <a:spcPts val="0"/>
              </a:spcBef>
              <a:spcAft>
                <a:spcPts val="0"/>
              </a:spcAft>
              <a:buNone/>
            </a:pPr>
            <a:r>
              <a:t/>
            </a:r>
            <a:endParaRPr b="1">
              <a:solidFill>
                <a:srgbClr val="58595B"/>
              </a:solidFill>
            </a:endParaRPr>
          </a:p>
          <a:p>
            <a:pPr indent="0" lvl="0" marL="0" rtl="0" algn="l">
              <a:spcBef>
                <a:spcPts val="0"/>
              </a:spcBef>
              <a:spcAft>
                <a:spcPts val="0"/>
              </a:spcAft>
              <a:buNone/>
            </a:pPr>
            <a:r>
              <a:rPr b="1" lang="en">
                <a:solidFill>
                  <a:srgbClr val="58595B"/>
                </a:solidFill>
              </a:rPr>
              <a:t>Where?</a:t>
            </a:r>
            <a:r>
              <a:rPr lang="en">
                <a:solidFill>
                  <a:srgbClr val="58595B"/>
                </a:solidFill>
              </a:rPr>
              <a:t> - Where is this training or information relevant to your journey as an entrepreneur?</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b="1" lang="en">
                <a:solidFill>
                  <a:srgbClr val="58595B"/>
                </a:solidFill>
              </a:rPr>
              <a:t>Approach</a:t>
            </a:r>
            <a:r>
              <a:rPr lang="en">
                <a:solidFill>
                  <a:srgbClr val="58595B"/>
                </a:solidFill>
              </a:rPr>
              <a:t> - How the material will be presented to you in this course or module.</a:t>
            </a:r>
            <a:endParaRPr>
              <a:solidFill>
                <a:srgbClr val="58595B"/>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1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39" name="Google Shape;739;p110"/>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40" name="Google Shape;740;p110"/>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1. Get-to-know-you Questions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Tell me a bit about yourself</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How old are you?</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Where do you live?</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Where do you work?</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1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46" name="Google Shape;746;p111"/>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47" name="Google Shape;747;p111"/>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2. Problem Questions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Walk me through your experience with</a:t>
                      </a:r>
                      <a:r>
                        <a:rPr lang="en" sz="1600">
                          <a:solidFill>
                            <a:srgbClr val="58595B"/>
                          </a:solidFill>
                          <a:latin typeface="Ubuntu Condensed"/>
                          <a:ea typeface="Ubuntu Condensed"/>
                          <a:cs typeface="Ubuntu Condensed"/>
                          <a:sym typeface="Ubuntu Condensed"/>
                        </a:rPr>
                        <a:t> __________?</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Tell me about a time you experienced __________?</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How does __________ make you feel?</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What do you like and/or dislike about __________?</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What do you do to navigate the issues you have with __________?</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1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53" name="Google Shape;753;p112"/>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54" name="Google Shape;754;p112"/>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3. Solution Questions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How much money and/or time do you spend dealing with this problem?</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Do you feel enough is being done to solve this problem?</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What are, if any, the current solutions you are using to deal with this problem?</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60" name="Google Shape;760;p113"/>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61" name="Google Shape;761;p113"/>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4. Conclusion</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Can you introduce me to anyone in your network who has this problem and would be willing to speak with me?</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Can I speak with you again in the future?</a:t>
                      </a:r>
                      <a:endParaRPr sz="1600">
                        <a:solidFill>
                          <a:srgbClr val="58595B"/>
                        </a:solidFill>
                        <a:latin typeface="Ubuntu Condensed"/>
                        <a:ea typeface="Ubuntu Condensed"/>
                        <a:cs typeface="Ubuntu Condensed"/>
                        <a:sym typeface="Ubuntu Condensed"/>
                      </a:endParaRPr>
                    </a:p>
                    <a:p>
                      <a:pPr indent="-330200" lvl="0" marL="457200" rtl="0" algn="l">
                        <a:spcBef>
                          <a:spcPts val="0"/>
                        </a:spcBef>
                        <a:spcAft>
                          <a:spcPts val="0"/>
                        </a:spcAft>
                        <a:buClr>
                          <a:srgbClr val="58595B"/>
                        </a:buClr>
                        <a:buSzPts val="1600"/>
                        <a:buFont typeface="Ubuntu Condensed"/>
                        <a:buAutoNum type="arabicPeriod"/>
                      </a:pPr>
                      <a:r>
                        <a:rPr lang="en" sz="1600">
                          <a:solidFill>
                            <a:srgbClr val="58595B"/>
                          </a:solidFill>
                          <a:latin typeface="Ubuntu Condensed"/>
                          <a:ea typeface="Ubuntu Condensed"/>
                          <a:cs typeface="Ubuntu Condensed"/>
                          <a:sym typeface="Ubuntu Condensed"/>
                        </a:rPr>
                        <a:t>…</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1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67" name="Google Shape;767;p11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startAt="3"/>
            </a:pPr>
            <a:r>
              <a:rPr b="1" lang="en">
                <a:solidFill>
                  <a:srgbClr val="58595B"/>
                </a:solidFill>
              </a:rPr>
              <a:t>Review your findings</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Once you’ve completed your interviews you’ll need to summarize your findings.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Refer back to your strategyzer test card.</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Task: Using the information you gathered from your interviews, answer the three questions on the following three slides.</a:t>
            </a:r>
            <a:endParaRPr>
              <a:solidFill>
                <a:srgbClr val="58595B"/>
              </a:solidFill>
            </a:endParaRPr>
          </a:p>
        </p:txBody>
      </p:sp>
      <p:pic>
        <p:nvPicPr>
          <p:cNvPr id="768" name="Google Shape;768;p114"/>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74" name="Google Shape;774;p115"/>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75" name="Google Shape;775;p115"/>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1. What new insights did you discover?</a:t>
                      </a:r>
                      <a:endParaRPr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0" lvl="0" marL="0" rtl="0" algn="l">
                        <a:spcBef>
                          <a:spcPts val="0"/>
                        </a:spcBef>
                        <a:spcAft>
                          <a:spcPts val="0"/>
                        </a:spcAft>
                        <a:buNone/>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1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81" name="Google Shape;781;p116"/>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82" name="Google Shape;782;p116"/>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2. Were you able to validate your problem and its impact? What did you learn?</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0" lvl="0" marL="0" rtl="0" algn="l">
                        <a:spcBef>
                          <a:spcPts val="0"/>
                        </a:spcBef>
                        <a:spcAft>
                          <a:spcPts val="0"/>
                        </a:spcAft>
                        <a:buNone/>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1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788" name="Google Shape;788;p117"/>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789" name="Google Shape;789;p117"/>
          <p:cNvGraphicFramePr/>
          <p:nvPr/>
        </p:nvGraphicFramePr>
        <p:xfrm>
          <a:off x="457288" y="1268050"/>
          <a:ext cx="3000000" cy="3000000"/>
        </p:xfrm>
        <a:graphic>
          <a:graphicData uri="http://schemas.openxmlformats.org/drawingml/2006/table">
            <a:tbl>
              <a:tblPr>
                <a:noFill/>
                <a:tableStyleId>{43ED1F9B-939B-4614-BACC-271CE34FE230}</a:tableStyleId>
              </a:tblPr>
              <a:tblGrid>
                <a:gridCol w="929575"/>
                <a:gridCol w="72998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3. What do you need to change about your value proposition statement?</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r h="3201575">
                <a:tc gridSpan="2">
                  <a:txBody>
                    <a:bodyPr/>
                    <a:lstStyle/>
                    <a:p>
                      <a:pPr indent="0" lvl="0" marL="0" rtl="0" algn="l">
                        <a:spcBef>
                          <a:spcPts val="0"/>
                        </a:spcBef>
                        <a:spcAft>
                          <a:spcPts val="0"/>
                        </a:spcAft>
                        <a:buNone/>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18"/>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fontScale="77500" lnSpcReduction="10000"/>
          </a:bodyPr>
          <a:lstStyle/>
          <a:p>
            <a:pPr indent="0" lvl="0" marL="0" rtl="0" algn="l">
              <a:spcBef>
                <a:spcPts val="0"/>
              </a:spcBef>
              <a:spcAft>
                <a:spcPts val="0"/>
              </a:spcAft>
              <a:buClr>
                <a:schemeClr val="dk1"/>
              </a:buClr>
              <a:buSzPct val="52380"/>
              <a:buFont typeface="Arial"/>
              <a:buNone/>
            </a:pPr>
            <a:r>
              <a:rPr b="1" lang="en">
                <a:solidFill>
                  <a:srgbClr val="58595B"/>
                </a:solidFill>
              </a:rPr>
              <a:t>Next Steps</a:t>
            </a:r>
            <a:endParaRPr b="1">
              <a:solidFill>
                <a:srgbClr val="58595B"/>
              </a:solidFill>
            </a:endParaRPr>
          </a:p>
          <a:p>
            <a:pPr indent="-331946" lvl="0" marL="457200" rtl="0" algn="l">
              <a:spcBef>
                <a:spcPts val="0"/>
              </a:spcBef>
              <a:spcAft>
                <a:spcPts val="0"/>
              </a:spcAft>
              <a:buClr>
                <a:srgbClr val="58595B"/>
              </a:buClr>
              <a:buSzPct val="100000"/>
              <a:buAutoNum type="arabicPeriod"/>
            </a:pPr>
            <a:r>
              <a:rPr lang="en">
                <a:solidFill>
                  <a:srgbClr val="58595B"/>
                </a:solidFill>
              </a:rPr>
              <a:t>Save your workbook</a:t>
            </a:r>
            <a:endParaRPr>
              <a:solidFill>
                <a:srgbClr val="58595B"/>
              </a:solidFill>
            </a:endParaRPr>
          </a:p>
          <a:p>
            <a:pPr indent="-331946" lvl="0" marL="457200" rtl="0" algn="l">
              <a:spcBef>
                <a:spcPts val="0"/>
              </a:spcBef>
              <a:spcAft>
                <a:spcPts val="0"/>
              </a:spcAft>
              <a:buClr>
                <a:srgbClr val="58595B"/>
              </a:buClr>
              <a:buSzPct val="100000"/>
              <a:buAutoNum type="arabicPeriod"/>
            </a:pPr>
            <a:r>
              <a:rPr lang="en">
                <a:solidFill>
                  <a:srgbClr val="58595B"/>
                </a:solidFill>
              </a:rPr>
              <a:t>Attend office hours to get feedback on this activity from an Innovation Advisor</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b="1" lang="en">
                <a:solidFill>
                  <a:srgbClr val="58595B"/>
                </a:solidFill>
              </a:rPr>
              <a:t>Conclusion</a:t>
            </a:r>
            <a:endParaRPr b="1">
              <a:solidFill>
                <a:srgbClr val="58595B"/>
              </a:solidFill>
            </a:endParaRPr>
          </a:p>
          <a:p>
            <a:pPr indent="0" lvl="0" marL="0" rtl="0" algn="l">
              <a:spcBef>
                <a:spcPts val="0"/>
              </a:spcBef>
              <a:spcAft>
                <a:spcPts val="0"/>
              </a:spcAft>
              <a:buClr>
                <a:schemeClr val="dk1"/>
              </a:buClr>
              <a:buSzPct val="52380"/>
              <a:buFont typeface="Arial"/>
              <a:buNone/>
            </a:pPr>
            <a:r>
              <a:rPr lang="en">
                <a:solidFill>
                  <a:srgbClr val="58595B"/>
                </a:solidFill>
              </a:rPr>
              <a:t>Remember, you may need to make changes to your assumptions of your problem and solution and return back to the customer discovery interview process. </a:t>
            </a:r>
            <a:endParaRPr>
              <a:solidFill>
                <a:srgbClr val="58595B"/>
              </a:solidFill>
            </a:endParaRPr>
          </a:p>
          <a:p>
            <a:pPr indent="0" lvl="0" marL="0" rtl="0" algn="l">
              <a:spcBef>
                <a:spcPts val="0"/>
              </a:spcBef>
              <a:spcAft>
                <a:spcPts val="0"/>
              </a:spcAft>
              <a:buClr>
                <a:schemeClr val="dk1"/>
              </a:buClr>
              <a:buSzPct val="5238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Now you have conducted interviews and reviewed your findings. Let’s carry on to </a:t>
            </a:r>
            <a:r>
              <a:rPr b="1" lang="en">
                <a:solidFill>
                  <a:srgbClr val="58595B"/>
                </a:solidFill>
              </a:rPr>
              <a:t>6. Business Model Canvas</a:t>
            </a:r>
            <a:r>
              <a:rPr lang="en">
                <a:solidFill>
                  <a:srgbClr val="58595B"/>
                </a:solidFill>
              </a:rPr>
              <a:t>.</a:t>
            </a:r>
            <a:endParaRPr>
              <a:solidFill>
                <a:srgbClr val="58595B"/>
              </a:solidFill>
            </a:endParaRPr>
          </a:p>
        </p:txBody>
      </p:sp>
      <p:sp>
        <p:nvSpPr>
          <p:cNvPr id="795" name="Google Shape;795;p118"/>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500">
              <a:solidFill>
                <a:srgbClr val="1074A2"/>
              </a:solidFill>
              <a:latin typeface="Ubuntu"/>
              <a:ea typeface="Ubuntu"/>
              <a:cs typeface="Ubuntu"/>
              <a:sym typeface="Ubuntu"/>
            </a:endParaRPr>
          </a:p>
        </p:txBody>
      </p:sp>
      <p:pic>
        <p:nvPicPr>
          <p:cNvPr id="796" name="Google Shape;796;p118"/>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19"/>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ctr">
              <a:spcBef>
                <a:spcPts val="0"/>
              </a:spcBef>
              <a:spcAft>
                <a:spcPts val="0"/>
              </a:spcAft>
              <a:buNone/>
            </a:pPr>
            <a:r>
              <a:rPr lang="en" sz="3200">
                <a:latin typeface="Ubuntu"/>
                <a:ea typeface="Ubuntu"/>
                <a:cs typeface="Ubuntu"/>
                <a:sym typeface="Ubuntu"/>
              </a:rPr>
              <a:t>6. Business Model Canvas</a:t>
            </a:r>
            <a:endParaRPr sz="3200">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3200">
                <a:latin typeface="Ubuntu"/>
                <a:ea typeface="Ubuntu"/>
                <a:cs typeface="Ubuntu"/>
                <a:sym typeface="Ubuntu"/>
              </a:rPr>
              <a:t>1. </a:t>
            </a:r>
            <a:r>
              <a:rPr lang="en" sz="3200">
                <a:latin typeface="Ubuntu"/>
                <a:ea typeface="Ubuntu"/>
                <a:cs typeface="Ubuntu"/>
                <a:sym typeface="Ubuntu"/>
              </a:rPr>
              <a:t>Understanding the Problem</a:t>
            </a:r>
            <a:endParaRPr sz="3200">
              <a:latin typeface="Ubuntu"/>
              <a:ea typeface="Ubuntu"/>
              <a:cs typeface="Ubuntu"/>
              <a:sym typeface="Ubuntu"/>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2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07" name="Google Shape;807;p12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Introduction</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Now that you have a good understanding of your problem and target market, it’s time to complete and validate your Business Model Canvas (BMC).</a:t>
            </a:r>
            <a:endParaRPr>
              <a:solidFill>
                <a:srgbClr val="58595B"/>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2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13" name="Google Shape;813;p121"/>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BMC is a summary that outlines how the key drivers of your business fit together.</a:t>
            </a:r>
            <a:endParaRPr>
              <a:solidFill>
                <a:srgbClr val="58595B"/>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2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19" name="Google Shape;819;p12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Why</a:t>
            </a:r>
            <a:r>
              <a:rPr b="1" lang="en">
                <a:solidFill>
                  <a:srgbClr val="58595B"/>
                </a:solidFill>
              </a:rPr>
              <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BMC is an effective way to validate all aspects of your business and reduce risks that may cost you in the long run.</a:t>
            </a:r>
            <a:endParaRPr>
              <a:solidFill>
                <a:srgbClr val="58595B"/>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2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25" name="Google Shape;825;p12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Where</a:t>
            </a:r>
            <a:r>
              <a:rPr b="1" lang="en">
                <a:solidFill>
                  <a:srgbClr val="58595B"/>
                </a:solidFill>
              </a:rPr>
              <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You will use this BMC as a starting point for your entire business. Right now, you will just be making assumptions about your business model. Once you have completed it, you will go out and research, and validate, whether your assumptions make sense or not. You will likely make multiple interactions with your BMC before writing it out as a full business plan.</a:t>
            </a:r>
            <a:endParaRPr>
              <a:solidFill>
                <a:srgbClr val="58595B"/>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2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31" name="Google Shape;831;p12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Approach</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 will review the elements of the BMC in detail, with examples, and you’ll get a chance to complete your first version. Remember, once you’ve completed it, book time with your Innovation Advisor to review it.</a:t>
            </a:r>
            <a:endParaRPr>
              <a:solidFill>
                <a:srgbClr val="58595B"/>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2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37" name="Google Shape;837;p12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The Business Model Canvas (BMC) allows you to view every element of your business.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Let’s review the nine elements of a BMC…</a:t>
            </a:r>
            <a:endParaRPr>
              <a:solidFill>
                <a:srgbClr val="58595B"/>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2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43" name="Google Shape;843;p12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a:pPr>
            <a:r>
              <a:rPr b="1" lang="en">
                <a:solidFill>
                  <a:srgbClr val="58595B"/>
                </a:solidFill>
              </a:rPr>
              <a:t>Key partners</a:t>
            </a:r>
            <a:r>
              <a:rPr lang="en">
                <a:solidFill>
                  <a:srgbClr val="58595B"/>
                </a:solidFill>
              </a:rPr>
              <a:t> - the strategic relationships your business creates with other companies/people.</a:t>
            </a:r>
            <a:endParaRPr>
              <a:solidFill>
                <a:srgbClr val="58595B"/>
              </a:solidFill>
            </a:endParaRPr>
          </a:p>
          <a:p>
            <a:pPr indent="-361950" lvl="0" marL="457200" rtl="0" algn="l">
              <a:spcBef>
                <a:spcPts val="0"/>
              </a:spcBef>
              <a:spcAft>
                <a:spcPts val="0"/>
              </a:spcAft>
              <a:buClr>
                <a:srgbClr val="58595B"/>
              </a:buClr>
              <a:buSzPts val="2100"/>
              <a:buAutoNum type="arabicPeriod"/>
            </a:pPr>
            <a:r>
              <a:rPr b="1" lang="en">
                <a:solidFill>
                  <a:srgbClr val="58595B"/>
                </a:solidFill>
              </a:rPr>
              <a:t>Key activities</a:t>
            </a:r>
            <a:r>
              <a:rPr lang="en">
                <a:solidFill>
                  <a:srgbClr val="58595B"/>
                </a:solidFill>
              </a:rPr>
              <a:t> - Activities or tasks that are integral to operating your business.</a:t>
            </a:r>
            <a:endParaRPr>
              <a:solidFill>
                <a:srgbClr val="58595B"/>
              </a:solidFill>
            </a:endParaRPr>
          </a:p>
          <a:p>
            <a:pPr indent="-361950" lvl="0" marL="457200" rtl="0" algn="l">
              <a:spcBef>
                <a:spcPts val="0"/>
              </a:spcBef>
              <a:spcAft>
                <a:spcPts val="0"/>
              </a:spcAft>
              <a:buClr>
                <a:srgbClr val="58595B"/>
              </a:buClr>
              <a:buSzPts val="2100"/>
              <a:buAutoNum type="arabicPeriod"/>
            </a:pPr>
            <a:r>
              <a:rPr b="1" lang="en">
                <a:solidFill>
                  <a:srgbClr val="58595B"/>
                </a:solidFill>
              </a:rPr>
              <a:t>Key resources</a:t>
            </a:r>
            <a:r>
              <a:rPr lang="en">
                <a:solidFill>
                  <a:srgbClr val="58595B"/>
                </a:solidFill>
              </a:rPr>
              <a:t> - Assets that are required to operate and deliver your company’s value proposition.</a:t>
            </a:r>
            <a:endParaRPr>
              <a:solidFill>
                <a:srgbClr val="58595B"/>
              </a:solidFill>
            </a:endParaRPr>
          </a:p>
          <a:p>
            <a:pPr indent="-361950" lvl="0" marL="457200" rtl="0" algn="l">
              <a:spcBef>
                <a:spcPts val="0"/>
              </a:spcBef>
              <a:spcAft>
                <a:spcPts val="0"/>
              </a:spcAft>
              <a:buClr>
                <a:srgbClr val="58595B"/>
              </a:buClr>
              <a:buSzPts val="2100"/>
              <a:buAutoNum type="arabicPeriod"/>
            </a:pPr>
            <a:r>
              <a:rPr b="1" lang="en">
                <a:solidFill>
                  <a:srgbClr val="58595B"/>
                </a:solidFill>
              </a:rPr>
              <a:t>Value proposition</a:t>
            </a:r>
            <a:r>
              <a:rPr lang="en">
                <a:solidFill>
                  <a:srgbClr val="58595B"/>
                </a:solidFill>
              </a:rPr>
              <a:t> - The fundamental need that your company is trying to fulfill for its customers.</a:t>
            </a:r>
            <a:endParaRPr>
              <a:solidFill>
                <a:srgbClr val="58595B"/>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2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49" name="Google Shape;849;p12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startAt="5"/>
            </a:pPr>
            <a:r>
              <a:rPr b="1" lang="en">
                <a:solidFill>
                  <a:srgbClr val="58595B"/>
                </a:solidFill>
              </a:rPr>
              <a:t>Customer relationships</a:t>
            </a:r>
            <a:r>
              <a:rPr lang="en">
                <a:solidFill>
                  <a:srgbClr val="58595B"/>
                </a:solidFill>
              </a:rPr>
              <a:t> - The type of interactions you company has with its customers and the level of support it gives.</a:t>
            </a:r>
            <a:endParaRPr>
              <a:solidFill>
                <a:srgbClr val="58595B"/>
              </a:solidFill>
            </a:endParaRPr>
          </a:p>
          <a:p>
            <a:pPr indent="-361950" lvl="0" marL="457200" rtl="0" algn="l">
              <a:spcBef>
                <a:spcPts val="0"/>
              </a:spcBef>
              <a:spcAft>
                <a:spcPts val="0"/>
              </a:spcAft>
              <a:buClr>
                <a:srgbClr val="58595B"/>
              </a:buClr>
              <a:buSzPts val="2100"/>
              <a:buAutoNum type="arabicPeriod" startAt="5"/>
            </a:pPr>
            <a:r>
              <a:rPr b="1" lang="en">
                <a:solidFill>
                  <a:srgbClr val="58595B"/>
                </a:solidFill>
              </a:rPr>
              <a:t>Channels</a:t>
            </a:r>
            <a:r>
              <a:rPr lang="en">
                <a:solidFill>
                  <a:srgbClr val="58595B"/>
                </a:solidFill>
              </a:rPr>
              <a:t> - Different methods that your company uses to deliver its products and value proposition to customers.</a:t>
            </a:r>
            <a:endParaRPr>
              <a:solidFill>
                <a:srgbClr val="58595B"/>
              </a:solidFill>
            </a:endParaRPr>
          </a:p>
          <a:p>
            <a:pPr indent="-361950" lvl="0" marL="457200" rtl="0" algn="l">
              <a:spcBef>
                <a:spcPts val="0"/>
              </a:spcBef>
              <a:spcAft>
                <a:spcPts val="0"/>
              </a:spcAft>
              <a:buClr>
                <a:srgbClr val="58595B"/>
              </a:buClr>
              <a:buSzPts val="2100"/>
              <a:buAutoNum type="arabicPeriod" startAt="5"/>
            </a:pPr>
            <a:r>
              <a:rPr b="1" lang="en">
                <a:solidFill>
                  <a:srgbClr val="58595B"/>
                </a:solidFill>
              </a:rPr>
              <a:t>Customer segments</a:t>
            </a:r>
            <a:r>
              <a:rPr lang="en">
                <a:solidFill>
                  <a:srgbClr val="58595B"/>
                </a:solidFill>
              </a:rPr>
              <a:t> - The different groups of customers that you company interacts with.</a:t>
            </a:r>
            <a:endParaRPr>
              <a:solidFill>
                <a:srgbClr val="58595B"/>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2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55" name="Google Shape;855;p12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startAt="8"/>
            </a:pPr>
            <a:r>
              <a:rPr b="1" lang="en">
                <a:solidFill>
                  <a:srgbClr val="58595B"/>
                </a:solidFill>
              </a:rPr>
              <a:t>Cost structure</a:t>
            </a:r>
            <a:r>
              <a:rPr lang="en">
                <a:solidFill>
                  <a:srgbClr val="58595B"/>
                </a:solidFill>
              </a:rPr>
              <a:t> - How a company spends money on operations. The key costs and level of cost-focus for your company.</a:t>
            </a:r>
            <a:endParaRPr>
              <a:solidFill>
                <a:srgbClr val="58595B"/>
              </a:solidFill>
            </a:endParaRPr>
          </a:p>
          <a:p>
            <a:pPr indent="-361950" lvl="0" marL="457200" rtl="0" algn="l">
              <a:spcBef>
                <a:spcPts val="0"/>
              </a:spcBef>
              <a:spcAft>
                <a:spcPts val="0"/>
              </a:spcAft>
              <a:buClr>
                <a:srgbClr val="58595B"/>
              </a:buClr>
              <a:buSzPts val="2100"/>
              <a:buAutoNum type="arabicPeriod" startAt="8"/>
            </a:pPr>
            <a:r>
              <a:rPr b="1" lang="en">
                <a:solidFill>
                  <a:srgbClr val="58595B"/>
                </a:solidFill>
              </a:rPr>
              <a:t>Revenue streams</a:t>
            </a:r>
            <a:r>
              <a:rPr lang="en">
                <a:solidFill>
                  <a:srgbClr val="58595B"/>
                </a:solidFill>
              </a:rPr>
              <a:t> - Your company’s sources of cash flow.</a:t>
            </a:r>
            <a:endParaRPr b="1">
              <a:solidFill>
                <a:srgbClr val="58595B"/>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2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sp>
        <p:nvSpPr>
          <p:cNvPr id="861" name="Google Shape;861;p12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solidFill>
                  <a:srgbClr val="58595B"/>
                </a:solidFill>
              </a:rPr>
              <a:t>Task: Use the next slides to draft assumptions for each section of your BMC. Remember, this is a working document that you will update based on the next phase of primary research.</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Note: If you can’t fit your assumptions in the complete table, use the drilldown slides instead. You can zoom in on the slide to allow the use of smaller font.</a:t>
            </a:r>
            <a:endParaRPr b="1">
              <a:solidFill>
                <a:srgbClr val="58595B"/>
              </a:solidFill>
            </a:endParaRPr>
          </a:p>
        </p:txBody>
      </p:sp>
      <p:pic>
        <p:nvPicPr>
          <p:cNvPr id="862" name="Google Shape;862;p129"/>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latin typeface="Ubuntu"/>
              <a:ea typeface="Ubuntu"/>
              <a:cs typeface="Ubuntu"/>
              <a:sym typeface="Ubuntu"/>
            </a:endParaRPr>
          </a:p>
        </p:txBody>
      </p:sp>
      <p:sp>
        <p:nvSpPr>
          <p:cNvPr id="136" name="Google Shape;136;p2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Clr>
                <a:schemeClr val="dk1"/>
              </a:buClr>
              <a:buSzPts val="1100"/>
              <a:buFont typeface="Arial"/>
              <a:buNone/>
            </a:pPr>
            <a:r>
              <a:rPr b="1" lang="en">
                <a:solidFill>
                  <a:srgbClr val="58595B"/>
                </a:solidFill>
              </a:rPr>
              <a:t>Introduction</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There is a tendency for innovators to go straight to the solution they want to develop before taking time to fully understand the problem their solution will be addressing. By doing this, they will spend a lot of time and money developing their solution only to find out their solution isn’t addressing a problem that currently exists.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By focusing on the problem first, you can validate a need for a solution, before spending money and time that could be wasted in the long run.</a:t>
            </a:r>
            <a:endParaRPr>
              <a:solidFill>
                <a:srgbClr val="58595B"/>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30"/>
          <p:cNvSpPr txBox="1"/>
          <p:nvPr>
            <p:ph type="title"/>
          </p:nvPr>
        </p:nvSpPr>
        <p:spPr>
          <a:xfrm>
            <a:off x="117729" y="42077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rgbClr val="1074A2"/>
                </a:solidFill>
              </a:rPr>
              <a:t>Activity 6 - Business model canvas</a:t>
            </a:r>
            <a:endParaRPr>
              <a:solidFill>
                <a:srgbClr val="1074A2"/>
              </a:solidFill>
            </a:endParaRPr>
          </a:p>
        </p:txBody>
      </p:sp>
      <p:graphicFrame>
        <p:nvGraphicFramePr>
          <p:cNvPr id="868" name="Google Shape;868;p130"/>
          <p:cNvGraphicFramePr/>
          <p:nvPr/>
        </p:nvGraphicFramePr>
        <p:xfrm>
          <a:off x="0" y="0"/>
          <a:ext cx="3000000" cy="3000000"/>
        </p:xfrm>
        <a:graphic>
          <a:graphicData uri="http://schemas.openxmlformats.org/drawingml/2006/table">
            <a:tbl>
              <a:tblPr>
                <a:noFill/>
                <a:tableStyleId>{43ED1F9B-939B-4614-BACC-271CE34FE230}</a:tableStyleId>
              </a:tblPr>
              <a:tblGrid>
                <a:gridCol w="1524000"/>
                <a:gridCol w="1681575"/>
                <a:gridCol w="1366425"/>
                <a:gridCol w="1377675"/>
                <a:gridCol w="1670325"/>
                <a:gridCol w="1524000"/>
              </a:tblGrid>
              <a:tr h="1556250">
                <a:tc rowSpan="2">
                  <a:txBody>
                    <a:bodyPr/>
                    <a:lstStyle/>
                    <a:p>
                      <a:pPr indent="0" lvl="0" marL="0" rtl="0" algn="l">
                        <a:spcBef>
                          <a:spcPts val="0"/>
                        </a:spcBef>
                        <a:spcAft>
                          <a:spcPts val="0"/>
                        </a:spcAft>
                        <a:buNone/>
                      </a:pPr>
                      <a:r>
                        <a:rPr b="1" lang="en" sz="1000">
                          <a:latin typeface="Ubuntu"/>
                          <a:ea typeface="Ubuntu"/>
                          <a:cs typeface="Ubuntu"/>
                          <a:sym typeface="Ubuntu"/>
                        </a:rPr>
                        <a:t>Key Partners</a:t>
                      </a:r>
                      <a:endParaRPr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latin typeface="Ubuntu"/>
                          <a:ea typeface="Ubuntu"/>
                          <a:cs typeface="Ubuntu"/>
                          <a:sym typeface="Ubuntu"/>
                        </a:rPr>
                        <a:t>Key Activities</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gridSpan="2" rowSpan="2">
                  <a:txBody>
                    <a:bodyPr/>
                    <a:lstStyle/>
                    <a:p>
                      <a:pPr indent="0" lvl="0" marL="0" rtl="0" algn="l">
                        <a:spcBef>
                          <a:spcPts val="0"/>
                        </a:spcBef>
                        <a:spcAft>
                          <a:spcPts val="0"/>
                        </a:spcAft>
                        <a:buNone/>
                      </a:pPr>
                      <a:r>
                        <a:rPr b="1" lang="en" sz="1000">
                          <a:latin typeface="Ubuntu"/>
                          <a:ea typeface="Ubuntu"/>
                          <a:cs typeface="Ubuntu"/>
                          <a:sym typeface="Ubuntu"/>
                        </a:rPr>
                        <a:t>Value Proposition</a:t>
                      </a:r>
                      <a:endParaRPr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rowSpan="2" hMerge="1"/>
                <a:tc>
                  <a:txBody>
                    <a:bodyPr/>
                    <a:lstStyle/>
                    <a:p>
                      <a:pPr indent="0" lvl="0" marL="0" rtl="0" algn="l">
                        <a:spcBef>
                          <a:spcPts val="0"/>
                        </a:spcBef>
                        <a:spcAft>
                          <a:spcPts val="0"/>
                        </a:spcAft>
                        <a:buNone/>
                      </a:pPr>
                      <a:r>
                        <a:rPr b="1" lang="en" sz="1000">
                          <a:latin typeface="Ubuntu"/>
                          <a:ea typeface="Ubuntu"/>
                          <a:cs typeface="Ubuntu"/>
                          <a:sym typeface="Ubuntu"/>
                        </a:rPr>
                        <a:t>Customer Relationship</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rowSpan="2">
                  <a:txBody>
                    <a:bodyPr/>
                    <a:lstStyle/>
                    <a:p>
                      <a:pPr indent="0" lvl="0" marL="0" rtl="0" algn="l">
                        <a:spcBef>
                          <a:spcPts val="0"/>
                        </a:spcBef>
                        <a:spcAft>
                          <a:spcPts val="0"/>
                        </a:spcAft>
                        <a:buNone/>
                      </a:pPr>
                      <a:r>
                        <a:rPr b="1" lang="en" sz="1000">
                          <a:latin typeface="Ubuntu"/>
                          <a:ea typeface="Ubuntu"/>
                          <a:cs typeface="Ubuntu"/>
                          <a:sym typeface="Ubuntu"/>
                        </a:rPr>
                        <a:t>Customer Segments</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r>
              <a:tr h="1533725">
                <a:tc vMerge="1"/>
                <a:tc>
                  <a:txBody>
                    <a:bodyPr/>
                    <a:lstStyle/>
                    <a:p>
                      <a:pPr indent="0" lvl="0" marL="0" rtl="0" algn="l">
                        <a:spcBef>
                          <a:spcPts val="0"/>
                        </a:spcBef>
                        <a:spcAft>
                          <a:spcPts val="0"/>
                        </a:spcAft>
                        <a:buNone/>
                      </a:pPr>
                      <a:r>
                        <a:rPr b="1" lang="en" sz="1000">
                          <a:latin typeface="Ubuntu"/>
                          <a:ea typeface="Ubuntu"/>
                          <a:cs typeface="Ubuntu"/>
                          <a:sym typeface="Ubuntu"/>
                        </a:rPr>
                        <a:t>Key Resources</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gridSpan="2" vMerge="1"/>
                <a:tc hMerge="1" vMerge="1"/>
                <a:tc>
                  <a:txBody>
                    <a:bodyPr/>
                    <a:lstStyle/>
                    <a:p>
                      <a:pPr indent="0" lvl="0" marL="0" rtl="0" algn="l">
                        <a:spcBef>
                          <a:spcPts val="0"/>
                        </a:spcBef>
                        <a:spcAft>
                          <a:spcPts val="0"/>
                        </a:spcAft>
                        <a:buNone/>
                      </a:pPr>
                      <a:r>
                        <a:rPr b="1" lang="en" sz="1000">
                          <a:latin typeface="Ubuntu"/>
                          <a:ea typeface="Ubuntu"/>
                          <a:cs typeface="Ubuntu"/>
                          <a:sym typeface="Ubuntu"/>
                        </a:rPr>
                        <a:t>Channels</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vMerge="1"/>
              </a:tr>
              <a:tr h="2053525">
                <a:tc gridSpan="3">
                  <a:txBody>
                    <a:bodyPr/>
                    <a:lstStyle/>
                    <a:p>
                      <a:pPr indent="0" lvl="0" marL="0" rtl="0" algn="l">
                        <a:spcBef>
                          <a:spcPts val="0"/>
                        </a:spcBef>
                        <a:spcAft>
                          <a:spcPts val="0"/>
                        </a:spcAft>
                        <a:buNone/>
                      </a:pPr>
                      <a:r>
                        <a:rPr b="1" lang="en" sz="1000">
                          <a:latin typeface="Ubuntu"/>
                          <a:ea typeface="Ubuntu"/>
                          <a:cs typeface="Ubuntu"/>
                          <a:sym typeface="Ubuntu"/>
                        </a:rPr>
                        <a:t>Cost Structure</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c hMerge="1"/>
                <a:tc gridSpan="3">
                  <a:txBody>
                    <a:bodyPr/>
                    <a:lstStyle/>
                    <a:p>
                      <a:pPr indent="0" lvl="0" marL="0" rtl="0" algn="l">
                        <a:spcBef>
                          <a:spcPts val="0"/>
                        </a:spcBef>
                        <a:spcAft>
                          <a:spcPts val="0"/>
                        </a:spcAft>
                        <a:buNone/>
                      </a:pPr>
                      <a:r>
                        <a:rPr b="1" lang="en" sz="1000">
                          <a:latin typeface="Ubuntu"/>
                          <a:ea typeface="Ubuntu"/>
                          <a:cs typeface="Ubuntu"/>
                          <a:sym typeface="Ubuntu"/>
                        </a:rPr>
                        <a:t>Revenue Stream</a:t>
                      </a:r>
                      <a:endParaRPr b="1" sz="1000">
                        <a:latin typeface="Ubuntu"/>
                        <a:ea typeface="Ubuntu"/>
                        <a:cs typeface="Ubuntu"/>
                        <a:sym typeface="Ubuntu"/>
                      </a:endParaRPr>
                    </a:p>
                    <a:p>
                      <a:pPr indent="0" lvl="0" marL="0" rtl="0" algn="l">
                        <a:spcBef>
                          <a:spcPts val="0"/>
                        </a:spcBef>
                        <a:spcAft>
                          <a:spcPts val="0"/>
                        </a:spcAft>
                        <a:buNone/>
                      </a:pPr>
                      <a:r>
                        <a:t/>
                      </a:r>
                      <a:endParaRPr sz="1000"/>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c hMerge="1"/>
                <a:tc hMerge="1"/>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graphicFrame>
        <p:nvGraphicFramePr>
          <p:cNvPr id="873" name="Google Shape;873;p131"/>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3622125"/>
                <a:gridCol w="4114675"/>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1. Key Partners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2. Key Activities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201575">
                <a:tc gridSpan="2">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graphicFrame>
        <p:nvGraphicFramePr>
          <p:cNvPr id="878" name="Google Shape;878;p132"/>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3622125"/>
                <a:gridCol w="4114675"/>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3. Key Resources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4. Value Proposition</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201575">
                <a:tc gridSpan="2">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graphicFrame>
        <p:nvGraphicFramePr>
          <p:cNvPr id="883" name="Google Shape;883;p133"/>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3622125"/>
                <a:gridCol w="4114675"/>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5. Customer Relationships</a:t>
                      </a:r>
                      <a:endParaRPr b="1" sz="1600">
                        <a:solidFill>
                          <a:srgbClr val="1074A2"/>
                        </a:solidFill>
                        <a:latin typeface="Ubuntu"/>
                        <a:ea typeface="Ubuntu"/>
                        <a:cs typeface="Ubuntu"/>
                        <a:sym typeface="Ubuntu"/>
                      </a:endParaRPr>
                    </a:p>
                  </a:txBody>
                  <a:tcPr marT="91425" marB="91425" marR="91425" marL="91425">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6. Channels</a:t>
                      </a:r>
                      <a:endParaRPr b="1" sz="1600">
                        <a:solidFill>
                          <a:srgbClr val="1074A2"/>
                        </a:solidFill>
                        <a:latin typeface="Ubuntu"/>
                        <a:ea typeface="Ubuntu"/>
                        <a:cs typeface="Ubuntu"/>
                        <a:sym typeface="Ubuntu"/>
                      </a:endParaRPr>
                    </a:p>
                  </a:txBody>
                  <a:tcPr marT="91425" marB="91425" marR="91425" marL="91425">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r>
              <a:tr h="3201575">
                <a:tc gridSpan="2">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graphicFrame>
        <p:nvGraphicFramePr>
          <p:cNvPr id="888" name="Google Shape;888;p134"/>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3622125"/>
                <a:gridCol w="4114675"/>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7. Customer Segments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8. Cost Structure</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201575">
                <a:tc gridSpan="2">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c>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graphicFrame>
        <p:nvGraphicFramePr>
          <p:cNvPr id="893" name="Google Shape;893;p135"/>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77301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9. Revenue Stream</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r h="3201575">
                <a:tc gridSpan="2">
                  <a:txBody>
                    <a:bodyPr/>
                    <a:lstStyle/>
                    <a:p>
                      <a:pPr indent="-330200" lvl="0" marL="457200" rtl="0" algn="l">
                        <a:spcBef>
                          <a:spcPts val="0"/>
                        </a:spcBef>
                        <a:spcAft>
                          <a:spcPts val="0"/>
                        </a:spcAft>
                        <a:buClr>
                          <a:srgbClr val="58595B"/>
                        </a:buClr>
                        <a:buSzPts val="1600"/>
                        <a:buFont typeface="Ubuntu Condensed"/>
                        <a:buChar char="-"/>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36"/>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Clr>
                <a:schemeClr val="dk1"/>
              </a:buClr>
              <a:buSzPts val="1100"/>
              <a:buFont typeface="Arial"/>
              <a:buNone/>
            </a:pPr>
            <a:r>
              <a:rPr b="1" lang="en">
                <a:solidFill>
                  <a:srgbClr val="58595B"/>
                </a:solidFill>
              </a:rPr>
              <a:t>Next Steps</a:t>
            </a:r>
            <a:endParaRPr b="1">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Save your workbook</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Attend office hours to get feedback on this activity from an Innovation Advisor</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b="1" lang="en">
                <a:solidFill>
                  <a:srgbClr val="58595B"/>
                </a:solidFill>
              </a:rPr>
              <a:t>Conclusion</a:t>
            </a:r>
            <a:endParaRPr b="1">
              <a:solidFill>
                <a:srgbClr val="58595B"/>
              </a:solidFill>
            </a:endParaRPr>
          </a:p>
          <a:p>
            <a:pPr indent="0" lvl="0" marL="0" rtl="0" algn="l">
              <a:spcBef>
                <a:spcPts val="0"/>
              </a:spcBef>
              <a:spcAft>
                <a:spcPts val="0"/>
              </a:spcAft>
              <a:buClr>
                <a:srgbClr val="000000"/>
              </a:buClr>
              <a:buSzPts val="1100"/>
              <a:buFont typeface="Arial"/>
              <a:buNone/>
            </a:pPr>
            <a:r>
              <a:rPr lang="en">
                <a:solidFill>
                  <a:srgbClr val="58595B"/>
                </a:solidFill>
              </a:rPr>
              <a:t>Now that you’ve documented your assumptions, we need to validate them with research. You’ll cover this in </a:t>
            </a:r>
            <a:r>
              <a:rPr b="1" lang="en">
                <a:solidFill>
                  <a:srgbClr val="58595B"/>
                </a:solidFill>
              </a:rPr>
              <a:t>7. Business Model Canvas Validation</a:t>
            </a:r>
            <a:r>
              <a:rPr lang="en">
                <a:solidFill>
                  <a:srgbClr val="58595B"/>
                </a:solidFill>
              </a:rPr>
              <a:t>.</a:t>
            </a:r>
            <a:endParaRPr>
              <a:solidFill>
                <a:srgbClr val="58595B"/>
              </a:solidFill>
            </a:endParaRPr>
          </a:p>
        </p:txBody>
      </p:sp>
      <p:sp>
        <p:nvSpPr>
          <p:cNvPr id="899" name="Google Shape;899;p136"/>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6. Business Model Canvas</a:t>
            </a:r>
            <a:endParaRPr sz="2800">
              <a:solidFill>
                <a:srgbClr val="1074A2"/>
              </a:solidFill>
              <a:latin typeface="Ubuntu"/>
              <a:ea typeface="Ubuntu"/>
              <a:cs typeface="Ubuntu"/>
              <a:sym typeface="Ubuntu"/>
            </a:endParaRPr>
          </a:p>
        </p:txBody>
      </p:sp>
      <p:pic>
        <p:nvPicPr>
          <p:cNvPr id="900" name="Google Shape;900;p136"/>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37"/>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ctr">
              <a:spcBef>
                <a:spcPts val="0"/>
              </a:spcBef>
              <a:spcAft>
                <a:spcPts val="0"/>
              </a:spcAft>
              <a:buNone/>
            </a:pPr>
            <a:r>
              <a:rPr lang="en" sz="3200">
                <a:latin typeface="Ubuntu"/>
                <a:ea typeface="Ubuntu"/>
                <a:cs typeface="Ubuntu"/>
                <a:sym typeface="Ubuntu"/>
              </a:rPr>
              <a:t>7. BMC Validation</a:t>
            </a:r>
            <a:endParaRPr sz="3200">
              <a:latin typeface="Ubuntu"/>
              <a:ea typeface="Ubuntu"/>
              <a:cs typeface="Ubuntu"/>
              <a:sym typeface="Ubuntu"/>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3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11" name="Google Shape;911;p13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Introduction</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Validating your business model canvas is an ongoing process. Similarly to customer discovery, you will complete primary and secondary research to validate all of your assumptions.</a:t>
            </a:r>
            <a:endParaRPr>
              <a:solidFill>
                <a:srgbClr val="58595B"/>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3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17" name="Google Shape;917;p13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In this module we will learn how to validate your business model canvas using primary and secondary research.</a:t>
            </a:r>
            <a:endParaRPr>
              <a:solidFill>
                <a:srgbClr val="5859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42" name="Google Shape;142;p2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What?</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In this module we will be focusing on understanding the problem that your product or service will solve.</a:t>
            </a:r>
            <a:endParaRPr>
              <a:solidFill>
                <a:srgbClr val="58595B"/>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4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23" name="Google Shape;923;p14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Why</a:t>
            </a:r>
            <a:r>
              <a:rPr b="1" lang="en">
                <a:solidFill>
                  <a:srgbClr val="58595B"/>
                </a:solidFill>
              </a:rPr>
              <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It’s important to show to all individuals and organizations willing to support you that you have considered all elements of your business. You must prove you have considered all options and have decided to pursue the best one for your business.</a:t>
            </a:r>
            <a:endParaRPr>
              <a:solidFill>
                <a:srgbClr val="58595B"/>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4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29" name="Google Shape;929;p141"/>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Where</a:t>
            </a:r>
            <a:r>
              <a:rPr b="1" lang="en">
                <a:solidFill>
                  <a:srgbClr val="58595B"/>
                </a:solidFill>
              </a:rPr>
              <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You will use your validated BMC in many future steps of your business. For example, when applying to grants, speaking to investors, or participating in pitch competitions!</a:t>
            </a:r>
            <a:endParaRPr>
              <a:solidFill>
                <a:srgbClr val="58595B"/>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4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35" name="Google Shape;935;p14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Approach</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rgbClr val="000000"/>
              </a:buClr>
              <a:buSzPts val="1100"/>
              <a:buFont typeface="Arial"/>
              <a:buNone/>
            </a:pPr>
            <a:r>
              <a:rPr lang="en">
                <a:solidFill>
                  <a:srgbClr val="58595B"/>
                </a:solidFill>
              </a:rPr>
              <a:t>We will review the difference between primary and secondary research and provide examples on how to validate each element.</a:t>
            </a:r>
            <a:endParaRPr>
              <a:solidFill>
                <a:srgbClr val="58595B"/>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4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41" name="Google Shape;941;p14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None/>
            </a:pPr>
            <a:r>
              <a:rPr lang="en">
                <a:solidFill>
                  <a:srgbClr val="58595B"/>
                </a:solidFill>
              </a:rPr>
              <a:t>There are two types of research when validating your assumptions: primary and secondary.</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 recommend starting with primary research, as it involves directly speaking to individuals like customers, service providers, partners, etc. This is called “Customer Interviews/surveying”.</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rgbClr val="000000"/>
              </a:buClr>
              <a:buSzPts val="1100"/>
              <a:buFont typeface="Arial"/>
              <a:buNone/>
            </a:pPr>
            <a:r>
              <a:rPr lang="en">
                <a:solidFill>
                  <a:srgbClr val="58595B"/>
                </a:solidFill>
              </a:rPr>
              <a:t>Secondary research involves compiling existing data sourced from a variety of channels, and allows you to validate with published facts what you learned in your primary research.</a:t>
            </a:r>
            <a:endParaRPr>
              <a:solidFill>
                <a:srgbClr val="58595B"/>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4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47" name="Google Shape;947;p14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u="sng">
                <a:solidFill>
                  <a:srgbClr val="58595B"/>
                </a:solidFill>
              </a:rPr>
              <a:t>Primary</a:t>
            </a:r>
            <a:r>
              <a:rPr lang="en">
                <a:solidFill>
                  <a:srgbClr val="58595B"/>
                </a:solidFill>
              </a:rPr>
              <a:t> - speaking with and collecting data from people (customers, service providers, partners, etc.).</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u="sng">
                <a:solidFill>
                  <a:srgbClr val="58595B"/>
                </a:solidFill>
              </a:rPr>
              <a:t>Secondary</a:t>
            </a:r>
            <a:r>
              <a:rPr lang="en">
                <a:solidFill>
                  <a:srgbClr val="58595B"/>
                </a:solidFill>
              </a:rPr>
              <a:t> - compiling data from reputable sources of information from a variety of channels.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Let’s review examples for each type of research…</a:t>
            </a:r>
            <a:endParaRPr>
              <a:solidFill>
                <a:srgbClr val="58595B"/>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4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53" name="Google Shape;953;p14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u="sng">
                <a:solidFill>
                  <a:srgbClr val="58595B"/>
                </a:solidFill>
              </a:rPr>
              <a:t>Primary Research</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Customer interviews and surveys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Focus groups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Experiments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Web analytics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Online communities (i.e., Reddit, Facebook, LinkedIn, etc.)</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In-person engagement (go where your stakeholders are)</a:t>
            </a:r>
            <a:endParaRPr u="sng">
              <a:solidFill>
                <a:srgbClr val="58595B"/>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4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59" name="Google Shape;959;p14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u="sng">
                <a:solidFill>
                  <a:srgbClr val="58595B"/>
                </a:solidFill>
              </a:rPr>
              <a:t>Tips for Primary Research</a:t>
            </a:r>
            <a:endParaRPr u="sng">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In-person conversations are more valuable than surveys, but they take more time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Avoid speaking to people close to you, answers may be biased</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Rephrase questions to yield different answers (e.g., “What do you think is the best way to commute?” vs. “What method of commuting is most enjoyable for you?”</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Focus on mapping the customer or user’s journey</a:t>
            </a:r>
            <a:endParaRPr u="sng">
              <a:solidFill>
                <a:srgbClr val="58595B"/>
              </a:solidFill>
            </a:endParaRPr>
          </a:p>
        </p:txBody>
      </p:sp>
      <p:pic>
        <p:nvPicPr>
          <p:cNvPr id="960" name="Google Shape;960;p146"/>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4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66" name="Google Shape;966;p14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u="sng">
                <a:solidFill>
                  <a:srgbClr val="58595B"/>
                </a:solidFill>
              </a:rPr>
              <a:t>Secondary Research</a:t>
            </a:r>
            <a:endParaRPr u="sng">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Online search engines (i.e., Google, Google Scholar, etc.)</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Government statistics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Organizations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Market intelligence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Research publications</a:t>
            </a:r>
            <a:endParaRPr u="sng">
              <a:solidFill>
                <a:srgbClr val="58595B"/>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4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72" name="Google Shape;972;p14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u="sng">
                <a:solidFill>
                  <a:srgbClr val="58595B"/>
                </a:solidFill>
              </a:rPr>
              <a:t>Tips for Secondary Research</a:t>
            </a:r>
            <a:endParaRPr u="sng">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Conduct secondary research after primary research</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Consider a variety of reputable sources</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You can use market research when pitching or speaking with potential investors</a:t>
            </a:r>
            <a:endParaRPr u="sng">
              <a:solidFill>
                <a:srgbClr val="58595B"/>
              </a:solidFill>
            </a:endParaRPr>
          </a:p>
        </p:txBody>
      </p:sp>
      <p:pic>
        <p:nvPicPr>
          <p:cNvPr id="973" name="Google Shape;973;p148"/>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4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 BMC Validation</a:t>
            </a:r>
            <a:endParaRPr sz="2800">
              <a:solidFill>
                <a:srgbClr val="1074A2"/>
              </a:solidFill>
              <a:latin typeface="Ubuntu"/>
              <a:ea typeface="Ubuntu"/>
              <a:cs typeface="Ubuntu"/>
              <a:sym typeface="Ubuntu"/>
            </a:endParaRPr>
          </a:p>
        </p:txBody>
      </p:sp>
      <p:sp>
        <p:nvSpPr>
          <p:cNvPr id="979" name="Google Shape;979;p14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Use the following slides to document your approach for primary and secondary research. Remember, you should plan to conduct primary and secondary research using a variety of sources.</a:t>
            </a:r>
            <a:endParaRPr u="sng">
              <a:solidFill>
                <a:srgbClr val="58595B"/>
              </a:solidFill>
            </a:endParaRPr>
          </a:p>
        </p:txBody>
      </p:sp>
      <p:pic>
        <p:nvPicPr>
          <p:cNvPr id="980" name="Google Shape;980;p149"/>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48" name="Google Shape;148;p2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Why</a:t>
            </a:r>
            <a:r>
              <a:rPr b="1" lang="en">
                <a:solidFill>
                  <a:srgbClr val="58595B"/>
                </a:solidFill>
              </a:rPr>
              <a:t>?</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When you create a new product and/or solution, you need to be addressing an already existing and potent problem. Fully understanding the user’s experience involves primary and secondary research. Primary research involves speaking directly to your potential customer and secondary research involves referencing publications.</a:t>
            </a:r>
            <a:endParaRPr>
              <a:solidFill>
                <a:srgbClr val="58595B"/>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graphicFrame>
        <p:nvGraphicFramePr>
          <p:cNvPr id="985" name="Google Shape;985;p150"/>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77301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Primary Research</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r h="3201575">
                <a:tc gridSpan="2">
                  <a:txBody>
                    <a:bodyPr/>
                    <a:lstStyle/>
                    <a:p>
                      <a:pPr indent="0" lvl="0" marL="0" rtl="0" algn="l">
                        <a:spcBef>
                          <a:spcPts val="0"/>
                        </a:spcBef>
                        <a:spcAft>
                          <a:spcPts val="0"/>
                        </a:spcAft>
                        <a:buNone/>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graphicFrame>
        <p:nvGraphicFramePr>
          <p:cNvPr id="990" name="Google Shape;990;p151"/>
          <p:cNvGraphicFramePr/>
          <p:nvPr/>
        </p:nvGraphicFramePr>
        <p:xfrm>
          <a:off x="457275" y="457650"/>
          <a:ext cx="3000000" cy="3000000"/>
        </p:xfrm>
        <a:graphic>
          <a:graphicData uri="http://schemas.openxmlformats.org/drawingml/2006/table">
            <a:tbl>
              <a:tblPr>
                <a:noFill/>
                <a:tableStyleId>{43ED1F9B-939B-4614-BACC-271CE34FE230}</a:tableStyleId>
              </a:tblPr>
              <a:tblGrid>
                <a:gridCol w="492600"/>
                <a:gridCol w="7730150"/>
              </a:tblGrid>
              <a:tr h="4514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Secondary</a:t>
                      </a:r>
                      <a:r>
                        <a:rPr b="1" lang="en" sz="1600">
                          <a:solidFill>
                            <a:srgbClr val="1074A2"/>
                          </a:solidFill>
                          <a:latin typeface="Ubuntu"/>
                          <a:ea typeface="Ubuntu"/>
                          <a:cs typeface="Ubuntu"/>
                          <a:sym typeface="Ubuntu"/>
                        </a:rPr>
                        <a:t> Research</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r h="3201575">
                <a:tc gridSpan="2">
                  <a:txBody>
                    <a:bodyPr/>
                    <a:lstStyle/>
                    <a:p>
                      <a:pPr indent="0" lvl="0" marL="0" rtl="0" algn="l">
                        <a:spcBef>
                          <a:spcPts val="0"/>
                        </a:spcBef>
                        <a:spcAft>
                          <a:spcPts val="0"/>
                        </a:spcAft>
                        <a:buNone/>
                      </a:pPr>
                      <a:r>
                        <a:t/>
                      </a:r>
                      <a:endParaRPr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52"/>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Next Steps</a:t>
            </a:r>
            <a:endParaRPr b="1">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Save your workbook</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Attend office hours to get feedback on this activity from an Innovation Advisor</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b="1" lang="en">
                <a:solidFill>
                  <a:srgbClr val="58595B"/>
                </a:solidFill>
              </a:rPr>
              <a:t>Conclusion</a:t>
            </a:r>
            <a:endParaRPr b="1">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Remember, this is an iterative process. You may need to make changes to your BMC based on your research.</a:t>
            </a:r>
            <a:endParaRPr>
              <a:solidFill>
                <a:srgbClr val="58595B"/>
              </a:solidFill>
            </a:endParaRPr>
          </a:p>
        </p:txBody>
      </p:sp>
      <p:sp>
        <p:nvSpPr>
          <p:cNvPr id="996" name="Google Shape;996;p152"/>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7</a:t>
            </a:r>
            <a:r>
              <a:rPr lang="en" sz="2800">
                <a:solidFill>
                  <a:srgbClr val="1074A2"/>
                </a:solidFill>
                <a:latin typeface="Ubuntu"/>
                <a:ea typeface="Ubuntu"/>
                <a:cs typeface="Ubuntu"/>
                <a:sym typeface="Ubuntu"/>
              </a:rPr>
              <a:t>. BMC Validation</a:t>
            </a:r>
            <a:endParaRPr sz="2800">
              <a:solidFill>
                <a:srgbClr val="1074A2"/>
              </a:solidFill>
              <a:latin typeface="Ubuntu"/>
              <a:ea typeface="Ubuntu"/>
              <a:cs typeface="Ubuntu"/>
              <a:sym typeface="Ubuntu"/>
            </a:endParaRPr>
          </a:p>
        </p:txBody>
      </p:sp>
      <p:pic>
        <p:nvPicPr>
          <p:cNvPr id="997" name="Google Shape;997;p152"/>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54" name="Google Shape;154;p2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Where?</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Starting with the problem first allows you to discover who is being impacted by it and at what cost. You will refer back to the problem as you complete every activity in your journey. If it doesn’t align with the problem you’re trying to solve, it likely means you’re moving in the wrong direction.</a:t>
            </a:r>
            <a:endParaRPr>
              <a:solidFill>
                <a:srgbClr val="58595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60" name="Google Shape;160;p2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Approach</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 will start by proposing a problem. Then we will create a list of assumptions about who the problem affects and types of pain points they experience. We will then go through the list of assumptions to better position the problem into a problem statement.</a:t>
            </a:r>
            <a:endParaRPr>
              <a:solidFill>
                <a:srgbClr val="58595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66" name="Google Shape;166;p2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a:pPr>
            <a:r>
              <a:rPr lang="en">
                <a:solidFill>
                  <a:srgbClr val="58595B"/>
                </a:solidFill>
              </a:rPr>
              <a:t>To start, we will propose a problem</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Then, </a:t>
            </a:r>
            <a:r>
              <a:rPr lang="en">
                <a:solidFill>
                  <a:srgbClr val="58595B"/>
                </a:solidFill>
              </a:rPr>
              <a:t>create a list of pain points they may experience (Impact)</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Finally, </a:t>
            </a:r>
            <a:r>
              <a:rPr lang="en">
                <a:solidFill>
                  <a:srgbClr val="58595B"/>
                </a:solidFill>
              </a:rPr>
              <a:t>create a list of assumptions about who the problem affects (Who) </a:t>
            </a:r>
            <a:endParaRPr>
              <a:solidFill>
                <a:srgbClr val="58595B"/>
              </a:solidFill>
            </a:endParaRPr>
          </a:p>
          <a:p>
            <a:pPr indent="0" lvl="0" marL="45720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Let’s review an example…</a:t>
            </a:r>
            <a:endParaRPr>
              <a:solidFill>
                <a:srgbClr val="58595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graphicFrame>
        <p:nvGraphicFramePr>
          <p:cNvPr id="172" name="Google Shape;172;p28"/>
          <p:cNvGraphicFramePr/>
          <p:nvPr/>
        </p:nvGraphicFramePr>
        <p:xfrm>
          <a:off x="435125" y="1268038"/>
          <a:ext cx="3000000" cy="3000000"/>
        </p:xfrm>
        <a:graphic>
          <a:graphicData uri="http://schemas.openxmlformats.org/drawingml/2006/table">
            <a:tbl>
              <a:tblPr>
                <a:noFill/>
                <a:tableStyleId>{43ED1F9B-939B-4614-BACC-271CE34FE230}</a:tableStyleId>
              </a:tblPr>
              <a:tblGrid>
                <a:gridCol w="2309675"/>
                <a:gridCol w="591637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Proposed Problem</a:t>
                      </a:r>
                      <a:endParaRPr b="1" sz="1600">
                        <a:solidFill>
                          <a:srgbClr val="1B6B90"/>
                        </a:solidFill>
                        <a:latin typeface="Ubuntu"/>
                        <a:ea typeface="Ubuntu"/>
                        <a:cs typeface="Ubuntu"/>
                        <a:sym typeface="Ubuntu"/>
                      </a:endParaRPr>
                    </a:p>
                  </a:txBody>
                  <a:tcPr marT="91425" marB="91425" marR="91425" marL="91425" anchor="ctr">
                    <a:lnL cap="flat" cmpd="sng" w="38100">
                      <a:solidFill>
                        <a:srgbClr val="43ACB1">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38100">
                      <a:solidFill>
                        <a:srgbClr val="43ACB1">
                          <a:alpha val="0"/>
                        </a:srgbClr>
                      </a:solidFill>
                      <a:prstDash val="solid"/>
                      <a:round/>
                      <a:headEnd len="sm" w="sm" type="none"/>
                      <a:tailEnd len="sm" w="sm" type="none"/>
                    </a:lnT>
                    <a:lnB cap="flat" cmpd="sng" w="38100">
                      <a:solidFill>
                        <a:srgbClr val="43ACB1">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Calibri"/>
                          <a:ea typeface="Calibri"/>
                          <a:cs typeface="Calibri"/>
                          <a:sym typeface="Calibri"/>
                        </a:rPr>
                        <a:t>Current rideshare programs require a credit card to sign up</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graphicFrame>
        <p:nvGraphicFramePr>
          <p:cNvPr id="173" name="Google Shape;173;p28"/>
          <p:cNvGraphicFramePr/>
          <p:nvPr/>
        </p:nvGraphicFramePr>
        <p:xfrm>
          <a:off x="435125" y="1694725"/>
          <a:ext cx="3000000" cy="3000000"/>
        </p:xfrm>
        <a:graphic>
          <a:graphicData uri="http://schemas.openxmlformats.org/drawingml/2006/table">
            <a:tbl>
              <a:tblPr>
                <a:noFill/>
                <a:tableStyleId>{43ED1F9B-939B-4614-BACC-271CE34FE230}</a:tableStyleId>
              </a:tblPr>
              <a:tblGrid>
                <a:gridCol w="4113025"/>
                <a:gridCol w="411302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Who</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Impact</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Professionals going to work</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University students going to campus</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Young adults living in a big city without a car</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Seniors needing to go to a doctor’s appointment during the day</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Rural dwellers accessing major city services</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Not easily accessible to everyone</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Time </a:t>
                      </a:r>
                      <a:r>
                        <a:rPr lang="en" sz="1600">
                          <a:solidFill>
                            <a:srgbClr val="58595B"/>
                          </a:solidFill>
                          <a:latin typeface="Calibri"/>
                          <a:ea typeface="Calibri"/>
                          <a:cs typeface="Calibri"/>
                          <a:sym typeface="Calibri"/>
                        </a:rPr>
                        <a:t>consuming</a:t>
                      </a:r>
                      <a:r>
                        <a:rPr lang="en" sz="1600">
                          <a:solidFill>
                            <a:srgbClr val="58595B"/>
                          </a:solidFill>
                          <a:latin typeface="Calibri"/>
                          <a:ea typeface="Calibri"/>
                          <a:cs typeface="Calibri"/>
                          <a:sym typeface="Calibri"/>
                        </a:rPr>
                        <a:t> to setup and update with new credit card information</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Expensive</a:t>
                      </a:r>
                      <a:r>
                        <a:rPr lang="en" sz="1600">
                          <a:solidFill>
                            <a:srgbClr val="58595B"/>
                          </a:solidFill>
                          <a:latin typeface="Calibri"/>
                          <a:ea typeface="Calibri"/>
                          <a:cs typeface="Calibri"/>
                          <a:sym typeface="Calibri"/>
                        </a:rPr>
                        <a:t> (high interest rates and penalties)</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Funds not easily shareable </a:t>
                      </a:r>
                      <a:endParaRPr sz="1600">
                        <a:solidFill>
                          <a:srgbClr val="888888"/>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sp>
        <p:nvSpPr>
          <p:cNvPr id="179" name="Google Shape;179;p2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fontScale="85000" lnSpcReduction="20000"/>
          </a:bodyPr>
          <a:lstStyle/>
          <a:p>
            <a:pPr indent="0" lvl="0" marL="0" rtl="0" algn="l">
              <a:spcBef>
                <a:spcPts val="0"/>
              </a:spcBef>
              <a:spcAft>
                <a:spcPts val="0"/>
              </a:spcAft>
              <a:buClr>
                <a:schemeClr val="dk1"/>
              </a:buClr>
              <a:buSzPct val="52380"/>
              <a:buFont typeface="Arial"/>
              <a:buNone/>
            </a:pPr>
            <a:r>
              <a:rPr lang="en">
                <a:solidFill>
                  <a:srgbClr val="58595B"/>
                </a:solidFill>
              </a:rPr>
              <a:t>Complete the next slide by filling out the empty fields. Once finished, </a:t>
            </a:r>
            <a:r>
              <a:rPr lang="en">
                <a:solidFill>
                  <a:srgbClr val="58595B"/>
                </a:solidFill>
                <a:highlight>
                  <a:srgbClr val="FFFF00"/>
                </a:highlight>
              </a:rPr>
              <a:t>highlight</a:t>
            </a:r>
            <a:r>
              <a:rPr lang="en">
                <a:solidFill>
                  <a:srgbClr val="58595B"/>
                </a:solidFill>
              </a:rPr>
              <a:t> the target market that </a:t>
            </a:r>
            <a:r>
              <a:rPr lang="en" u="sng">
                <a:solidFill>
                  <a:srgbClr val="58595B"/>
                </a:solidFill>
              </a:rPr>
              <a:t>experiences this problem the most</a:t>
            </a:r>
            <a:r>
              <a:rPr lang="en">
                <a:solidFill>
                  <a:srgbClr val="58595B"/>
                </a:solidFill>
              </a:rPr>
              <a:t> and their </a:t>
            </a:r>
            <a:r>
              <a:rPr lang="en" u="sng">
                <a:solidFill>
                  <a:srgbClr val="58595B"/>
                </a:solidFill>
              </a:rPr>
              <a:t>most common pain points</a:t>
            </a:r>
            <a:r>
              <a:rPr lang="en">
                <a:solidFill>
                  <a:srgbClr val="58595B"/>
                </a:solidFill>
              </a:rPr>
              <a:t> (see next slide for example).</a:t>
            </a:r>
            <a:endParaRPr>
              <a:solidFill>
                <a:srgbClr val="58595B"/>
              </a:solidFill>
            </a:endParaRPr>
          </a:p>
          <a:p>
            <a:pPr indent="0" lvl="0" marL="0" rtl="0" algn="l">
              <a:spcBef>
                <a:spcPts val="0"/>
              </a:spcBef>
              <a:spcAft>
                <a:spcPts val="0"/>
              </a:spcAft>
              <a:buClr>
                <a:schemeClr val="dk1"/>
              </a:buClr>
              <a:buSzPct val="52380"/>
              <a:buFont typeface="Arial"/>
              <a:buNone/>
            </a:pPr>
            <a:r>
              <a:t/>
            </a:r>
            <a:endParaRPr>
              <a:solidFill>
                <a:srgbClr val="58595B"/>
              </a:solidFill>
            </a:endParaRPr>
          </a:p>
          <a:p>
            <a:pPr indent="0" lvl="0" marL="0" rtl="0" algn="l">
              <a:spcBef>
                <a:spcPts val="0"/>
              </a:spcBef>
              <a:spcAft>
                <a:spcPts val="0"/>
              </a:spcAft>
              <a:buClr>
                <a:schemeClr val="dk1"/>
              </a:buClr>
              <a:buSzPct val="52380"/>
              <a:buFont typeface="Arial"/>
              <a:buNone/>
            </a:pPr>
            <a:r>
              <a:rPr lang="en">
                <a:solidFill>
                  <a:srgbClr val="58595B"/>
                </a:solidFill>
              </a:rPr>
              <a:t>Advice:</a:t>
            </a:r>
            <a:endParaRPr>
              <a:solidFill>
                <a:srgbClr val="58595B"/>
              </a:solidFill>
            </a:endParaRPr>
          </a:p>
          <a:p>
            <a:pPr indent="-341947" lvl="0" marL="457200" rtl="0" algn="l">
              <a:spcBef>
                <a:spcPts val="0"/>
              </a:spcBef>
              <a:spcAft>
                <a:spcPts val="0"/>
              </a:spcAft>
              <a:buClr>
                <a:srgbClr val="58595B"/>
              </a:buClr>
              <a:buSzPct val="100000"/>
              <a:buChar char="•"/>
            </a:pPr>
            <a:r>
              <a:rPr lang="en">
                <a:solidFill>
                  <a:srgbClr val="58595B"/>
                </a:solidFill>
              </a:rPr>
              <a:t>Take your time when brainstorming points.</a:t>
            </a:r>
            <a:endParaRPr>
              <a:solidFill>
                <a:srgbClr val="58595B"/>
              </a:solidFill>
            </a:endParaRPr>
          </a:p>
          <a:p>
            <a:pPr indent="-341947" lvl="0" marL="457200" rtl="0" algn="l">
              <a:spcBef>
                <a:spcPts val="0"/>
              </a:spcBef>
              <a:spcAft>
                <a:spcPts val="0"/>
              </a:spcAft>
              <a:buClr>
                <a:srgbClr val="58595B"/>
              </a:buClr>
              <a:buSzPct val="100000"/>
              <a:buChar char="•"/>
            </a:pPr>
            <a:r>
              <a:rPr lang="en">
                <a:solidFill>
                  <a:srgbClr val="58595B"/>
                </a:solidFill>
              </a:rPr>
              <a:t>Observe and be critical about when user experience breaks down.</a:t>
            </a:r>
            <a:endParaRPr>
              <a:solidFill>
                <a:srgbClr val="58595B"/>
              </a:solidFill>
            </a:endParaRPr>
          </a:p>
          <a:p>
            <a:pPr indent="-341947" lvl="0" marL="457200" rtl="0" algn="l">
              <a:spcBef>
                <a:spcPts val="0"/>
              </a:spcBef>
              <a:spcAft>
                <a:spcPts val="0"/>
              </a:spcAft>
              <a:buClr>
                <a:srgbClr val="58595B"/>
              </a:buClr>
              <a:buSzPct val="100000"/>
              <a:buChar char="•"/>
            </a:pPr>
            <a:r>
              <a:rPr lang="en">
                <a:solidFill>
                  <a:srgbClr val="58595B"/>
                </a:solidFill>
              </a:rPr>
              <a:t>Ask others about their experience.</a:t>
            </a:r>
            <a:endParaRPr>
              <a:solidFill>
                <a:srgbClr val="58595B"/>
              </a:solidFill>
            </a:endParaRPr>
          </a:p>
          <a:p>
            <a:pPr indent="-341947" lvl="0" marL="457200" rtl="0" algn="l">
              <a:spcBef>
                <a:spcPts val="0"/>
              </a:spcBef>
              <a:spcAft>
                <a:spcPts val="0"/>
              </a:spcAft>
              <a:buClr>
                <a:srgbClr val="58595B"/>
              </a:buClr>
              <a:buSzPct val="100000"/>
              <a:buChar char="•"/>
            </a:pPr>
            <a:r>
              <a:rPr lang="en">
                <a:solidFill>
                  <a:srgbClr val="58595B"/>
                </a:solidFill>
              </a:rPr>
              <a:t>Enter your points, wait a day, and revisit them. Have your assumptions changed?</a:t>
            </a:r>
            <a:r>
              <a:rPr lang="en">
                <a:solidFill>
                  <a:srgbClr val="58595B"/>
                </a:solidFill>
              </a:rPr>
              <a:t> Make a copy of the slide containing your original assumptions, then fill it out again with your new perspective.</a:t>
            </a:r>
            <a:endParaRPr>
              <a:solidFill>
                <a:srgbClr val="58595B"/>
              </a:solidFill>
            </a:endParaRPr>
          </a:p>
          <a:p>
            <a:pPr indent="-341947" lvl="0" marL="457200" rtl="0" algn="l">
              <a:spcBef>
                <a:spcPts val="0"/>
              </a:spcBef>
              <a:spcAft>
                <a:spcPts val="0"/>
              </a:spcAft>
              <a:buClr>
                <a:srgbClr val="58595B"/>
              </a:buClr>
              <a:buSzPct val="100000"/>
              <a:buChar char="•"/>
            </a:pPr>
            <a:r>
              <a:rPr lang="en">
                <a:solidFill>
                  <a:srgbClr val="58595B"/>
                </a:solidFill>
              </a:rPr>
              <a:t>Remember, </a:t>
            </a:r>
            <a:r>
              <a:rPr lang="en" u="sng">
                <a:solidFill>
                  <a:srgbClr val="58595B"/>
                </a:solidFill>
              </a:rPr>
              <a:t>you’re making assumptions</a:t>
            </a:r>
            <a:r>
              <a:rPr lang="en">
                <a:solidFill>
                  <a:srgbClr val="58595B"/>
                </a:solidFill>
              </a:rPr>
              <a:t>. We’ll use primary and secondary research to validate your assumptions.</a:t>
            </a:r>
            <a:endParaRPr>
              <a:solidFill>
                <a:srgbClr val="58595B"/>
              </a:solidFill>
            </a:endParaRPr>
          </a:p>
        </p:txBody>
      </p:sp>
      <p:pic>
        <p:nvPicPr>
          <p:cNvPr id="180" name="Google Shape;180;p29"/>
          <p:cNvPicPr preferRelativeResize="0"/>
          <p:nvPr/>
        </p:nvPicPr>
        <p:blipFill>
          <a:blip r:embed="rId3">
            <a:alphaModFix/>
          </a:blip>
          <a:stretch>
            <a:fillRect/>
          </a:stretch>
        </p:blipFill>
        <p:spPr>
          <a:xfrm>
            <a:off x="7875950" y="0"/>
            <a:ext cx="1268050" cy="1268050"/>
          </a:xfrm>
          <a:prstGeom prst="rect">
            <a:avLst/>
          </a:prstGeom>
          <a:noFill/>
          <a:ln>
            <a:noFill/>
          </a:ln>
        </p:spPr>
      </p:pic>
      <p:pic>
        <p:nvPicPr>
          <p:cNvPr id="181" name="Google Shape;181;p29"/>
          <p:cNvPicPr preferRelativeResize="0"/>
          <p:nvPr/>
        </p:nvPicPr>
        <p:blipFill>
          <a:blip r:embed="rId4">
            <a:alphaModFix/>
          </a:blip>
          <a:stretch>
            <a:fillRect/>
          </a:stretch>
        </p:blipFill>
        <p:spPr>
          <a:xfrm>
            <a:off x="7875950" y="0"/>
            <a:ext cx="1268050" cy="126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2"/>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solidFill>
                  <a:srgbClr val="58595B"/>
                </a:solidFill>
              </a:rPr>
              <a:t>Welcome to Innovation Factory’s </a:t>
            </a:r>
            <a:r>
              <a:rPr i="1" lang="en">
                <a:solidFill>
                  <a:srgbClr val="58595B"/>
                </a:solidFill>
              </a:rPr>
              <a:t>IDEA Series</a:t>
            </a:r>
            <a:r>
              <a:rPr lang="en">
                <a:solidFill>
                  <a:srgbClr val="58595B"/>
                </a:solidFill>
              </a:rPr>
              <a:t>. You’ve likely found yourself here because you’re developing a new product or solution and you’re looking to clearly define its value and potential business structure.</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This is the first step of any entrepreneurial journey.</a:t>
            </a:r>
            <a:endParaRPr>
              <a:solidFill>
                <a:srgbClr val="58595B"/>
              </a:solidFill>
            </a:endParaRPr>
          </a:p>
        </p:txBody>
      </p:sp>
      <p:sp>
        <p:nvSpPr>
          <p:cNvPr id="72" name="Google Shape;72;p12"/>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Introduction</a:t>
            </a:r>
            <a:endParaRPr sz="2800">
              <a:solidFill>
                <a:srgbClr val="1074A2"/>
              </a:solidFill>
              <a:latin typeface="Ubuntu"/>
              <a:ea typeface="Ubuntu"/>
              <a:cs typeface="Ubuntu"/>
              <a:sym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graphicFrame>
        <p:nvGraphicFramePr>
          <p:cNvPr id="187" name="Google Shape;187;p30"/>
          <p:cNvGraphicFramePr/>
          <p:nvPr/>
        </p:nvGraphicFramePr>
        <p:xfrm>
          <a:off x="435125" y="1268038"/>
          <a:ext cx="3000000" cy="3000000"/>
        </p:xfrm>
        <a:graphic>
          <a:graphicData uri="http://schemas.openxmlformats.org/drawingml/2006/table">
            <a:tbl>
              <a:tblPr>
                <a:noFill/>
                <a:tableStyleId>{43ED1F9B-939B-4614-BACC-271CE34FE230}</a:tableStyleId>
              </a:tblPr>
              <a:tblGrid>
                <a:gridCol w="2309675"/>
                <a:gridCol w="591637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Proposed Problem</a:t>
                      </a:r>
                      <a:endParaRPr b="1" sz="1600">
                        <a:solidFill>
                          <a:srgbClr val="1B6B90"/>
                        </a:solidFill>
                        <a:latin typeface="Ubuntu"/>
                        <a:ea typeface="Ubuntu"/>
                        <a:cs typeface="Ubuntu"/>
                        <a:sym typeface="Ubuntu"/>
                      </a:endParaRPr>
                    </a:p>
                  </a:txBody>
                  <a:tcPr marT="91425" marB="91425" marR="91425" marL="91425" anchor="ctr">
                    <a:lnL cap="flat" cmpd="sng" w="38100">
                      <a:solidFill>
                        <a:srgbClr val="43ACB1">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38100">
                      <a:solidFill>
                        <a:srgbClr val="43ACB1">
                          <a:alpha val="0"/>
                        </a:srgbClr>
                      </a:solidFill>
                      <a:prstDash val="solid"/>
                      <a:round/>
                      <a:headEnd len="sm" w="sm" type="none"/>
                      <a:tailEnd len="sm" w="sm" type="none"/>
                    </a:lnT>
                    <a:lnB cap="flat" cmpd="sng" w="38100">
                      <a:solidFill>
                        <a:srgbClr val="43ACB1">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Calibri"/>
                          <a:ea typeface="Calibri"/>
                          <a:cs typeface="Calibri"/>
                          <a:sym typeface="Calibri"/>
                        </a:rPr>
                        <a:t>Current rideshare programs require a credit card to sign up</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graphicFrame>
        <p:nvGraphicFramePr>
          <p:cNvPr id="188" name="Google Shape;188;p30"/>
          <p:cNvGraphicFramePr/>
          <p:nvPr/>
        </p:nvGraphicFramePr>
        <p:xfrm>
          <a:off x="435125" y="1694725"/>
          <a:ext cx="3000000" cy="3000000"/>
        </p:xfrm>
        <a:graphic>
          <a:graphicData uri="http://schemas.openxmlformats.org/drawingml/2006/table">
            <a:tbl>
              <a:tblPr>
                <a:noFill/>
                <a:tableStyleId>{43ED1F9B-939B-4614-BACC-271CE34FE230}</a:tableStyleId>
              </a:tblPr>
              <a:tblGrid>
                <a:gridCol w="4113025"/>
                <a:gridCol w="411302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Who</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Impact</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Professionals going to work</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highlight>
                            <a:srgbClr val="FFFF00"/>
                          </a:highlight>
                          <a:latin typeface="Calibri"/>
                          <a:ea typeface="Calibri"/>
                          <a:cs typeface="Calibri"/>
                          <a:sym typeface="Calibri"/>
                        </a:rPr>
                        <a:t>University students going to campus</a:t>
                      </a:r>
                      <a:endParaRPr sz="1600">
                        <a:solidFill>
                          <a:srgbClr val="58595B"/>
                        </a:solidFill>
                        <a:highlight>
                          <a:srgbClr val="FFFF00"/>
                        </a:highlight>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highlight>
                            <a:srgbClr val="FFFF00"/>
                          </a:highlight>
                          <a:latin typeface="Calibri"/>
                          <a:ea typeface="Calibri"/>
                          <a:cs typeface="Calibri"/>
                          <a:sym typeface="Calibri"/>
                        </a:rPr>
                        <a:t>Young adults living in a big city without a car</a:t>
                      </a:r>
                      <a:endParaRPr sz="1600">
                        <a:solidFill>
                          <a:srgbClr val="58595B"/>
                        </a:solidFill>
                        <a:highlight>
                          <a:srgbClr val="FFFF00"/>
                        </a:highlight>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Seniors needing to go to a doctor’s appointment during the day</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Rural dwellers accessing major city services</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330200" lvl="0" marL="457200" rtl="0" algn="l">
                        <a:spcBef>
                          <a:spcPts val="0"/>
                        </a:spcBef>
                        <a:spcAft>
                          <a:spcPts val="0"/>
                        </a:spcAft>
                        <a:buClr>
                          <a:srgbClr val="58595B"/>
                        </a:buClr>
                        <a:buSzPts val="1600"/>
                        <a:buFont typeface="Calibri"/>
                        <a:buChar char="-"/>
                      </a:pPr>
                      <a:r>
                        <a:rPr lang="en" sz="1600">
                          <a:solidFill>
                            <a:srgbClr val="58595B"/>
                          </a:solidFill>
                          <a:highlight>
                            <a:srgbClr val="FFFF00"/>
                          </a:highlight>
                          <a:latin typeface="Calibri"/>
                          <a:ea typeface="Calibri"/>
                          <a:cs typeface="Calibri"/>
                          <a:sym typeface="Calibri"/>
                        </a:rPr>
                        <a:t>Not easily accessible to everyone</a:t>
                      </a:r>
                      <a:endParaRPr sz="1600">
                        <a:solidFill>
                          <a:srgbClr val="58595B"/>
                        </a:solidFill>
                        <a:highlight>
                          <a:srgbClr val="FFFF00"/>
                        </a:highlight>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latin typeface="Calibri"/>
                          <a:ea typeface="Calibri"/>
                          <a:cs typeface="Calibri"/>
                          <a:sym typeface="Calibri"/>
                        </a:rPr>
                        <a:t>Time </a:t>
                      </a:r>
                      <a:r>
                        <a:rPr lang="en" sz="1600">
                          <a:solidFill>
                            <a:srgbClr val="58595B"/>
                          </a:solidFill>
                          <a:latin typeface="Calibri"/>
                          <a:ea typeface="Calibri"/>
                          <a:cs typeface="Calibri"/>
                          <a:sym typeface="Calibri"/>
                        </a:rPr>
                        <a:t>consuming</a:t>
                      </a:r>
                      <a:r>
                        <a:rPr lang="en" sz="1600">
                          <a:solidFill>
                            <a:srgbClr val="58595B"/>
                          </a:solidFill>
                          <a:latin typeface="Calibri"/>
                          <a:ea typeface="Calibri"/>
                          <a:cs typeface="Calibri"/>
                          <a:sym typeface="Calibri"/>
                        </a:rPr>
                        <a:t> to setup and update with new credit card information</a:t>
                      </a:r>
                      <a:endParaRPr sz="1600">
                        <a:solidFill>
                          <a:srgbClr val="58595B"/>
                        </a:solidFill>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highlight>
                            <a:srgbClr val="FFFF00"/>
                          </a:highlight>
                          <a:latin typeface="Calibri"/>
                          <a:ea typeface="Calibri"/>
                          <a:cs typeface="Calibri"/>
                          <a:sym typeface="Calibri"/>
                        </a:rPr>
                        <a:t>Expensive</a:t>
                      </a:r>
                      <a:r>
                        <a:rPr lang="en" sz="1600">
                          <a:solidFill>
                            <a:srgbClr val="58595B"/>
                          </a:solidFill>
                          <a:highlight>
                            <a:srgbClr val="FFFF00"/>
                          </a:highlight>
                          <a:latin typeface="Calibri"/>
                          <a:ea typeface="Calibri"/>
                          <a:cs typeface="Calibri"/>
                          <a:sym typeface="Calibri"/>
                        </a:rPr>
                        <a:t> (high interest rates and penalties)</a:t>
                      </a:r>
                      <a:endParaRPr sz="1600">
                        <a:solidFill>
                          <a:srgbClr val="58595B"/>
                        </a:solidFill>
                        <a:highlight>
                          <a:srgbClr val="FFFF00"/>
                        </a:highlight>
                        <a:latin typeface="Calibri"/>
                        <a:ea typeface="Calibri"/>
                        <a:cs typeface="Calibri"/>
                        <a:sym typeface="Calibri"/>
                      </a:endParaRPr>
                    </a:p>
                    <a:p>
                      <a:pPr indent="-330200" lvl="0" marL="457200" rtl="0" algn="l">
                        <a:spcBef>
                          <a:spcPts val="0"/>
                        </a:spcBef>
                        <a:spcAft>
                          <a:spcPts val="0"/>
                        </a:spcAft>
                        <a:buClr>
                          <a:srgbClr val="58595B"/>
                        </a:buClr>
                        <a:buSzPts val="1600"/>
                        <a:buFont typeface="Calibri"/>
                        <a:buChar char="-"/>
                      </a:pPr>
                      <a:r>
                        <a:rPr lang="en" sz="1600">
                          <a:solidFill>
                            <a:srgbClr val="58595B"/>
                          </a:solidFill>
                          <a:highlight>
                            <a:srgbClr val="FFFF00"/>
                          </a:highlight>
                          <a:latin typeface="Calibri"/>
                          <a:ea typeface="Calibri"/>
                          <a:cs typeface="Calibri"/>
                          <a:sym typeface="Calibri"/>
                        </a:rPr>
                        <a:t>Funds not easily shareable </a:t>
                      </a:r>
                      <a:endParaRPr sz="1600">
                        <a:solidFill>
                          <a:srgbClr val="888888"/>
                        </a:solidFill>
                        <a:highlight>
                          <a:srgbClr val="FFFF00"/>
                        </a:highlight>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pic>
        <p:nvPicPr>
          <p:cNvPr id="189" name="Google Shape;189;p30"/>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graphicFrame>
        <p:nvGraphicFramePr>
          <p:cNvPr id="195" name="Google Shape;195;p31"/>
          <p:cNvGraphicFramePr/>
          <p:nvPr/>
        </p:nvGraphicFramePr>
        <p:xfrm>
          <a:off x="435125" y="1268038"/>
          <a:ext cx="3000000" cy="3000000"/>
        </p:xfrm>
        <a:graphic>
          <a:graphicData uri="http://schemas.openxmlformats.org/drawingml/2006/table">
            <a:tbl>
              <a:tblPr>
                <a:noFill/>
                <a:tableStyleId>{43ED1F9B-939B-4614-BACC-271CE34FE230}</a:tableStyleId>
              </a:tblPr>
              <a:tblGrid>
                <a:gridCol w="2309675"/>
                <a:gridCol w="591637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Proposed Problem</a:t>
                      </a:r>
                      <a:endParaRPr b="1" sz="1600">
                        <a:solidFill>
                          <a:srgbClr val="1B6B90"/>
                        </a:solidFill>
                        <a:latin typeface="Ubuntu"/>
                        <a:ea typeface="Ubuntu"/>
                        <a:cs typeface="Ubuntu"/>
                        <a:sym typeface="Ubuntu"/>
                      </a:endParaRPr>
                    </a:p>
                  </a:txBody>
                  <a:tcPr marT="91425" marB="91425" marR="91425" marL="91425" anchor="ctr">
                    <a:lnL cap="flat" cmpd="sng" w="38100">
                      <a:solidFill>
                        <a:srgbClr val="43ACB1">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38100">
                      <a:solidFill>
                        <a:srgbClr val="43ACB1">
                          <a:alpha val="0"/>
                        </a:srgbClr>
                      </a:solidFill>
                      <a:prstDash val="solid"/>
                      <a:round/>
                      <a:headEnd len="sm" w="sm" type="none"/>
                      <a:tailEnd len="sm" w="sm" type="none"/>
                    </a:lnT>
                    <a:lnB cap="flat" cmpd="sng" w="38100">
                      <a:solidFill>
                        <a:srgbClr val="43ACB1">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graphicFrame>
        <p:nvGraphicFramePr>
          <p:cNvPr id="196" name="Google Shape;196;p31"/>
          <p:cNvGraphicFramePr/>
          <p:nvPr/>
        </p:nvGraphicFramePr>
        <p:xfrm>
          <a:off x="435125" y="1694725"/>
          <a:ext cx="3000000" cy="3000000"/>
        </p:xfrm>
        <a:graphic>
          <a:graphicData uri="http://schemas.openxmlformats.org/drawingml/2006/table">
            <a:tbl>
              <a:tblPr>
                <a:noFill/>
                <a:tableStyleId>{43ED1F9B-939B-4614-BACC-271CE34FE230}</a:tableStyleId>
              </a:tblPr>
              <a:tblGrid>
                <a:gridCol w="4113025"/>
                <a:gridCol w="411302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Who</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Impact</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30200" lvl="0" marL="457200" rtl="0" algn="l">
                        <a:spcBef>
                          <a:spcPts val="0"/>
                        </a:spcBef>
                        <a:spcAft>
                          <a:spcPts val="0"/>
                        </a:spcAft>
                        <a:buClr>
                          <a:srgbClr val="58595B"/>
                        </a:buClr>
                        <a:buSzPts val="1600"/>
                        <a:buFont typeface="Calibri"/>
                        <a:buChar char="-"/>
                      </a:pPr>
                      <a:r>
                        <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330200" lvl="0" marL="457200" rtl="0" algn="l">
                        <a:spcBef>
                          <a:spcPts val="0"/>
                        </a:spcBef>
                        <a:spcAft>
                          <a:spcPts val="0"/>
                        </a:spcAft>
                        <a:buClr>
                          <a:srgbClr val="58595B"/>
                        </a:buClr>
                        <a:buSzPts val="1600"/>
                        <a:buFont typeface="Calibri"/>
                        <a:buChar char="-"/>
                      </a:pPr>
                      <a:r>
                        <a:t/>
                      </a:r>
                      <a:endParaRPr sz="1600">
                        <a:solidFill>
                          <a:srgbClr val="888888"/>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pic>
        <p:nvPicPr>
          <p:cNvPr id="197" name="Google Shape;197;p31"/>
          <p:cNvPicPr preferRelativeResize="0"/>
          <p:nvPr/>
        </p:nvPicPr>
        <p:blipFill>
          <a:blip r:embed="rId3">
            <a:alphaModFix/>
          </a:blip>
          <a:stretch>
            <a:fillRect/>
          </a:stretch>
        </p:blipFill>
        <p:spPr>
          <a:xfrm>
            <a:off x="7875950" y="0"/>
            <a:ext cx="1268050" cy="1268050"/>
          </a:xfrm>
          <a:prstGeom prst="rect">
            <a:avLst/>
          </a:prstGeom>
          <a:noFill/>
          <a:ln>
            <a:noFill/>
          </a:ln>
        </p:spPr>
      </p:pic>
      <p:sp>
        <p:nvSpPr>
          <p:cNvPr id="198" name="Google Shape;198;p31"/>
          <p:cNvSpPr txBox="1"/>
          <p:nvPr>
            <p:ph idx="1" type="body"/>
          </p:nvPr>
        </p:nvSpPr>
        <p:spPr>
          <a:xfrm>
            <a:off x="435125" y="4589400"/>
            <a:ext cx="5395800" cy="5541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i="1" lang="en" sz="1800">
                <a:solidFill>
                  <a:srgbClr val="58595B"/>
                </a:solidFill>
              </a:rPr>
              <a:t>Continue on the next slide if you fill this one</a:t>
            </a:r>
            <a:endParaRPr i="1" sz="1800">
              <a:solidFill>
                <a:srgbClr val="58595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graphicFrame>
        <p:nvGraphicFramePr>
          <p:cNvPr id="204" name="Google Shape;204;p32"/>
          <p:cNvGraphicFramePr/>
          <p:nvPr/>
        </p:nvGraphicFramePr>
        <p:xfrm>
          <a:off x="435125" y="1694725"/>
          <a:ext cx="3000000" cy="3000000"/>
        </p:xfrm>
        <a:graphic>
          <a:graphicData uri="http://schemas.openxmlformats.org/drawingml/2006/table">
            <a:tbl>
              <a:tblPr>
                <a:noFill/>
                <a:tableStyleId>{43ED1F9B-939B-4614-BACC-271CE34FE230}</a:tableStyleId>
              </a:tblPr>
              <a:tblGrid>
                <a:gridCol w="4113025"/>
                <a:gridCol w="411302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Who</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Impact</a:t>
                      </a:r>
                      <a:endParaRPr b="1" sz="1600">
                        <a:solidFill>
                          <a:srgbClr val="1B6B90"/>
                        </a:solidFill>
                        <a:latin typeface="Ubuntu"/>
                        <a:ea typeface="Ubuntu"/>
                        <a:cs typeface="Ubuntu"/>
                        <a:sym typeface="Ubuntu"/>
                      </a:endParaRPr>
                    </a:p>
                  </a:txBody>
                  <a:tcPr marT="91425" marB="91425" marR="91425" marL="91425">
                    <a:lnL cap="flat" cmpd="sng" w="38100">
                      <a:solidFill>
                        <a:srgbClr val="3CB4C0">
                          <a:alpha val="0"/>
                        </a:srgbClr>
                      </a:solidFill>
                      <a:prstDash val="solid"/>
                      <a:round/>
                      <a:headEnd len="sm" w="sm" type="none"/>
                      <a:tailEnd len="sm" w="sm" type="none"/>
                    </a:lnL>
                    <a:lnR cap="flat" cmpd="sng" w="38100">
                      <a:solidFill>
                        <a:srgbClr val="3CB4C0">
                          <a:alpha val="0"/>
                        </a:srgbClr>
                      </a:solidFill>
                      <a:prstDash val="solid"/>
                      <a:round/>
                      <a:headEnd len="sm" w="sm" type="none"/>
                      <a:tailEnd len="sm" w="sm" type="none"/>
                    </a:lnR>
                    <a:lnT cap="flat" cmpd="sng" w="38100">
                      <a:solidFill>
                        <a:srgbClr val="3CB4C0">
                          <a:alpha val="0"/>
                        </a:srgbClr>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30200" lvl="0" marL="457200" rtl="0" algn="l">
                        <a:spcBef>
                          <a:spcPts val="0"/>
                        </a:spcBef>
                        <a:spcAft>
                          <a:spcPts val="0"/>
                        </a:spcAft>
                        <a:buClr>
                          <a:srgbClr val="58595B"/>
                        </a:buClr>
                        <a:buSzPts val="1600"/>
                        <a:buFont typeface="Calibri"/>
                        <a:buChar char="-"/>
                      </a:pPr>
                      <a:r>
                        <a:t/>
                      </a:r>
                      <a:endParaRPr sz="1600">
                        <a:solidFill>
                          <a:srgbClr val="58595B"/>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330200" lvl="0" marL="457200" rtl="0" algn="l">
                        <a:spcBef>
                          <a:spcPts val="0"/>
                        </a:spcBef>
                        <a:spcAft>
                          <a:spcPts val="0"/>
                        </a:spcAft>
                        <a:buClr>
                          <a:srgbClr val="58595B"/>
                        </a:buClr>
                        <a:buSzPts val="1600"/>
                        <a:buFont typeface="Calibri"/>
                        <a:buChar char="-"/>
                      </a:pPr>
                      <a:r>
                        <a:t/>
                      </a:r>
                      <a:endParaRPr sz="1600">
                        <a:solidFill>
                          <a:srgbClr val="888888"/>
                        </a:solidFill>
                        <a:latin typeface="Calibri"/>
                        <a:ea typeface="Calibri"/>
                        <a:cs typeface="Calibri"/>
                        <a:sym typeface="Calibri"/>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pic>
        <p:nvPicPr>
          <p:cNvPr id="205" name="Google Shape;205;p32"/>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Conclusion</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Now that you’ve identified your first set(s) of assumptions, you can begin to develop your problem statement in the next activity, </a:t>
            </a:r>
            <a:r>
              <a:rPr b="1" lang="en">
                <a:solidFill>
                  <a:srgbClr val="58595B"/>
                </a:solidFill>
              </a:rPr>
              <a:t>2. </a:t>
            </a:r>
            <a:r>
              <a:rPr b="1" lang="en">
                <a:solidFill>
                  <a:srgbClr val="58595B"/>
                </a:solidFill>
              </a:rPr>
              <a:t>Creating a Problem Statement</a:t>
            </a:r>
            <a:r>
              <a:rPr lang="en">
                <a:solidFill>
                  <a:srgbClr val="58595B"/>
                </a:solidFill>
              </a:rPr>
              <a:t>.</a:t>
            </a:r>
            <a:endParaRPr>
              <a:solidFill>
                <a:srgbClr val="58595B"/>
              </a:solidFill>
            </a:endParaRPr>
          </a:p>
        </p:txBody>
      </p:sp>
      <p:sp>
        <p:nvSpPr>
          <p:cNvPr id="211" name="Google Shape;211;p33"/>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1. Understanding the problem</a:t>
            </a:r>
            <a:endParaRPr>
              <a:solidFill>
                <a:srgbClr val="1074A2"/>
              </a:solidFill>
            </a:endParaRPr>
          </a:p>
        </p:txBody>
      </p:sp>
      <p:pic>
        <p:nvPicPr>
          <p:cNvPr id="212" name="Google Shape;212;p33"/>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ctr">
              <a:spcBef>
                <a:spcPts val="0"/>
              </a:spcBef>
              <a:spcAft>
                <a:spcPts val="0"/>
              </a:spcAft>
              <a:buNone/>
            </a:pPr>
            <a:r>
              <a:rPr lang="en" sz="3200">
                <a:latin typeface="Ubuntu"/>
                <a:ea typeface="Ubuntu"/>
                <a:cs typeface="Ubuntu"/>
                <a:sym typeface="Ubuntu"/>
              </a:rPr>
              <a:t>2. Creating a Problem Statement</a:t>
            </a:r>
            <a:endParaRPr sz="3200">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23" name="Google Shape;223;p3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Introduction</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In this exercise, you will </a:t>
            </a:r>
            <a:r>
              <a:rPr lang="en" u="sng">
                <a:solidFill>
                  <a:srgbClr val="58595B"/>
                </a:solidFill>
              </a:rPr>
              <a:t>draft</a:t>
            </a:r>
            <a:r>
              <a:rPr lang="en">
                <a:solidFill>
                  <a:srgbClr val="58595B"/>
                </a:solidFill>
              </a:rPr>
              <a:t> a problem statement based on the assumptions you made in the previous exercise. Remember, this is just a starting point. You will validate your assumptions through customer discovery (Activity 5) and will likely modify your problem statement based on your findings.</a:t>
            </a:r>
            <a:endParaRPr>
              <a:solidFill>
                <a:srgbClr val="58595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29" name="Google Shape;229;p3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What?</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In this module, you will learn the difference between a good problem statement and a bad problem statement, and will write your own that will be clear and effective.</a:t>
            </a:r>
            <a:endParaRPr>
              <a:solidFill>
                <a:srgbClr val="58595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35" name="Google Shape;235;p3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Why?</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It is best to create your problem statement before you begin to focus on validating your solution.</a:t>
            </a:r>
            <a:endParaRPr>
              <a:solidFill>
                <a:srgbClr val="58595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41" name="Google Shape;241;p3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Where?</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You will refer to this statement when outlining the problem/solution in executive summaries, pitch decks, grants applications, etc. This will also help guide your value proposition statement in the next module.</a:t>
            </a:r>
            <a:endParaRPr>
              <a:solidFill>
                <a:srgbClr val="58595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47" name="Google Shape;247;p3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Approach</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Continuing with the example from the previous activity, we’ll look at examples of good and bad problem statements. We’ll look at the format and what sets a good problem statement apart from a bad one. Finally, we’ll complete your first draft of a problem statement.</a:t>
            </a:r>
            <a:endParaRPr>
              <a:solidFill>
                <a:srgbClr val="58595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We, at Innovation Factory, follow the Lean-Startup-Model - implementing a series of business hypothesis-driven experiments to validate all aspects of your business model.</a:t>
            </a:r>
            <a:endParaRPr>
              <a:solidFill>
                <a:srgbClr val="58595B"/>
              </a:solidFill>
            </a:endParaRPr>
          </a:p>
        </p:txBody>
      </p:sp>
      <p:sp>
        <p:nvSpPr>
          <p:cNvPr id="78" name="Google Shape;78;p13"/>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Introduction</a:t>
            </a:r>
            <a:endParaRPr sz="2800">
              <a:solidFill>
                <a:srgbClr val="1074A2"/>
              </a:solidFill>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53" name="Google Shape;253;p4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A Problem Statement is a clear and concise statement of the problem you want to solve with your solution.</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A good problem statement should create awareness and </a:t>
            </a:r>
            <a:r>
              <a:rPr lang="en" u="sng">
                <a:solidFill>
                  <a:srgbClr val="58595B"/>
                </a:solidFill>
              </a:rPr>
              <a:t>should not</a:t>
            </a:r>
            <a:r>
              <a:rPr lang="en">
                <a:solidFill>
                  <a:srgbClr val="58595B"/>
                </a:solidFill>
              </a:rPr>
              <a:t> identify your solution.</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It should clearly state the problem to be solved, who it is solving for, and the impact it will have.</a:t>
            </a:r>
            <a:endParaRPr>
              <a:solidFill>
                <a:srgbClr val="58595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59" name="Google Shape;259;p41"/>
          <p:cNvSpPr txBox="1"/>
          <p:nvPr>
            <p:ph idx="1" type="body"/>
          </p:nvPr>
        </p:nvSpPr>
        <p:spPr>
          <a:xfrm>
            <a:off x="385800" y="1108025"/>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The format of a Problem Statement is as follows: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[Problem you are solving] +</a:t>
            </a:r>
            <a:endParaRPr>
              <a:solidFill>
                <a:srgbClr val="58595B"/>
              </a:solidFill>
            </a:endParaRPr>
          </a:p>
          <a:p>
            <a:pPr indent="0" lvl="0" marL="0" rtl="0" algn="l">
              <a:spcBef>
                <a:spcPts val="0"/>
              </a:spcBef>
              <a:spcAft>
                <a:spcPts val="0"/>
              </a:spcAft>
              <a:buNone/>
            </a:pPr>
            <a:r>
              <a:rPr lang="en">
                <a:solidFill>
                  <a:srgbClr val="58595B"/>
                </a:solidFill>
              </a:rPr>
              <a:t>[Who you are solving it for] +</a:t>
            </a:r>
            <a:endParaRPr>
              <a:solidFill>
                <a:srgbClr val="58595B"/>
              </a:solidFill>
            </a:endParaRPr>
          </a:p>
          <a:p>
            <a:pPr indent="0" lvl="0" marL="0" rtl="0" algn="l">
              <a:spcBef>
                <a:spcPts val="0"/>
              </a:spcBef>
              <a:spcAft>
                <a:spcPts val="0"/>
              </a:spcAft>
              <a:buNone/>
            </a:pPr>
            <a:r>
              <a:rPr lang="en">
                <a:solidFill>
                  <a:srgbClr val="58595B"/>
                </a:solidFill>
              </a:rPr>
              <a:t>[The impact it has]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Let’s look at good and bad examples of a problem statement…</a:t>
            </a:r>
            <a:endParaRPr>
              <a:solidFill>
                <a:srgbClr val="58595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65" name="Google Shape;265;p42"/>
          <p:cNvSpPr txBox="1"/>
          <p:nvPr>
            <p:ph idx="1" type="body"/>
          </p:nvPr>
        </p:nvSpPr>
        <p:spPr>
          <a:xfrm>
            <a:off x="385800" y="1108025"/>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Bad Example</a:t>
            </a:r>
            <a:endParaRPr b="1">
              <a:solidFill>
                <a:srgbClr val="58595B"/>
              </a:solidFill>
            </a:endParaRPr>
          </a:p>
          <a:p>
            <a:pPr indent="0" lvl="0" marL="0" rtl="0" algn="l">
              <a:spcBef>
                <a:spcPts val="0"/>
              </a:spcBef>
              <a:spcAft>
                <a:spcPts val="0"/>
              </a:spcAft>
              <a:buNone/>
            </a:pPr>
            <a:r>
              <a:rPr lang="en">
                <a:solidFill>
                  <a:srgbClr val="58595B"/>
                </a:solidFill>
              </a:rPr>
              <a:t> </a:t>
            </a:r>
            <a:endParaRPr>
              <a:solidFill>
                <a:srgbClr val="58595B"/>
              </a:solidFill>
            </a:endParaRPr>
          </a:p>
          <a:p>
            <a:pPr indent="0" lvl="0" marL="0" rtl="0" algn="l">
              <a:spcBef>
                <a:spcPts val="0"/>
              </a:spcBef>
              <a:spcAft>
                <a:spcPts val="0"/>
              </a:spcAft>
              <a:buNone/>
            </a:pPr>
            <a:r>
              <a:rPr lang="en">
                <a:solidFill>
                  <a:srgbClr val="58595B"/>
                </a:solidFill>
              </a:rPr>
              <a:t>“Transportation + for people + living in Canada”</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 can’t see the specific problem. The target market (for people in Canada) is very broad. There isn’t any indication of impact.</a:t>
            </a:r>
            <a:endParaRPr>
              <a:solidFill>
                <a:srgbClr val="58595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71" name="Google Shape;271;p43"/>
          <p:cNvSpPr txBox="1"/>
          <p:nvPr>
            <p:ph idx="1" type="body"/>
          </p:nvPr>
        </p:nvSpPr>
        <p:spPr>
          <a:xfrm>
            <a:off x="385800" y="1108025"/>
            <a:ext cx="8372400" cy="31143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None/>
            </a:pPr>
            <a:r>
              <a:rPr b="1" lang="en">
                <a:solidFill>
                  <a:srgbClr val="58595B"/>
                </a:solidFill>
              </a:rPr>
              <a:t>Good Example</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“Current rideshare programs require a credit card to sign up which is inaccessible and a high barrier to entry for individuals who have poor credit/are low-income.”</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In this example, we can clearly see the root of the problem, the impact of the problem and who is experiencing it.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t/>
            </a:r>
            <a:endParaRPr>
              <a:solidFill>
                <a:srgbClr val="58595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sp>
        <p:nvSpPr>
          <p:cNvPr id="277" name="Google Shape;277;p44"/>
          <p:cNvSpPr txBox="1"/>
          <p:nvPr>
            <p:ph idx="1" type="body"/>
          </p:nvPr>
        </p:nvSpPr>
        <p:spPr>
          <a:xfrm>
            <a:off x="385800" y="1108025"/>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Complete the next slide by filling in the empty fields. Use your assumptions from the previous activity to fill in the blanks. You should end up with a clear and concise problem statement.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Advice: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If you completed the previous activity more than once, complete this one for each set of assumptions. How do your problem statements compare?</a:t>
            </a:r>
            <a:endParaRPr>
              <a:solidFill>
                <a:srgbClr val="58595B"/>
              </a:solidFill>
            </a:endParaRPr>
          </a:p>
        </p:txBody>
      </p:sp>
      <p:pic>
        <p:nvPicPr>
          <p:cNvPr id="278" name="Google Shape;278;p44"/>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 Creating a Problem Statement</a:t>
            </a:r>
            <a:endParaRPr>
              <a:solidFill>
                <a:srgbClr val="1074A2"/>
              </a:solidFill>
            </a:endParaRPr>
          </a:p>
        </p:txBody>
      </p:sp>
      <p:pic>
        <p:nvPicPr>
          <p:cNvPr id="284" name="Google Shape;284;p45"/>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285" name="Google Shape;285;p45"/>
          <p:cNvGraphicFramePr/>
          <p:nvPr/>
        </p:nvGraphicFramePr>
        <p:xfrm>
          <a:off x="361950" y="1268038"/>
          <a:ext cx="3000000" cy="3000000"/>
        </p:xfrm>
        <a:graphic>
          <a:graphicData uri="http://schemas.openxmlformats.org/drawingml/2006/table">
            <a:tbl>
              <a:tblPr>
                <a:noFill/>
                <a:tableStyleId>{43ED1F9B-939B-4614-BACC-271CE34FE230}</a:tableStyleId>
              </a:tblPr>
              <a:tblGrid>
                <a:gridCol w="5874575"/>
                <a:gridCol w="1192525"/>
              </a:tblGrid>
              <a:tr h="381000">
                <a:tc>
                  <a:txBody>
                    <a:bodyPr/>
                    <a:lstStyle/>
                    <a:p>
                      <a:pPr indent="0" lvl="0" marL="0" rtl="0" algn="l">
                        <a:spcBef>
                          <a:spcPts val="0"/>
                        </a:spcBef>
                        <a:spcAft>
                          <a:spcPts val="0"/>
                        </a:spcAft>
                        <a:buNone/>
                      </a:pPr>
                      <a:r>
                        <a:rPr i="1" lang="en" sz="1600">
                          <a:solidFill>
                            <a:srgbClr val="58595B"/>
                          </a:solidFill>
                          <a:latin typeface="Ubuntu Condensed"/>
                          <a:ea typeface="Ubuntu Condensed"/>
                          <a:cs typeface="Ubuntu Condensed"/>
                          <a:sym typeface="Ubuntu Condensed"/>
                        </a:rPr>
                        <a:t>[the problem you are solving for]</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  +</a:t>
                      </a:r>
                      <a:endParaRPr b="1" sz="1600">
                        <a:solidFill>
                          <a:srgbClr val="1B6B90"/>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600">
                        <a:solidFill>
                          <a:srgbClr val="58595B"/>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solidFill>
                          <a:srgbClr val="1B6B90"/>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 sz="1600">
                          <a:solidFill>
                            <a:srgbClr val="58595B"/>
                          </a:solidFill>
                          <a:latin typeface="Ubuntu Condensed"/>
                          <a:ea typeface="Ubuntu Condensed"/>
                          <a:cs typeface="Ubuntu Condensed"/>
                          <a:sym typeface="Ubuntu Condensed"/>
                        </a:rPr>
                        <a:t>[who you are solving it for]</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  +</a:t>
                      </a:r>
                      <a:endParaRPr b="1" sz="1600">
                        <a:solidFill>
                          <a:srgbClr val="1B6B90"/>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600">
                        <a:solidFill>
                          <a:srgbClr val="58595B"/>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solidFill>
                          <a:srgbClr val="1B6B90"/>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 sz="1600">
                          <a:solidFill>
                            <a:srgbClr val="58595B"/>
                          </a:solidFill>
                          <a:latin typeface="Ubuntu Condensed"/>
                          <a:ea typeface="Ubuntu Condensed"/>
                          <a:cs typeface="Ubuntu Condensed"/>
                          <a:sym typeface="Ubuntu Condensed"/>
                        </a:rPr>
                        <a:t>[the impact it will have]</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solidFill>
                          <a:srgbClr val="1B6B90"/>
                        </a:solidFill>
                      </a:endParaRPr>
                    </a:p>
                  </a:txBody>
                  <a:tcPr marT="91425" marB="91425" marR="91425" marL="91425">
                    <a:lnL cap="flat" cmpd="sng" w="28575">
                      <a:solidFill>
                        <a:srgbClr val="58595B"/>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Clr>
                <a:schemeClr val="dk1"/>
              </a:buClr>
              <a:buSzPts val="1100"/>
              <a:buFont typeface="Arial"/>
              <a:buNone/>
            </a:pPr>
            <a:r>
              <a:rPr b="1" lang="en">
                <a:solidFill>
                  <a:srgbClr val="58595B"/>
                </a:solidFill>
              </a:rPr>
              <a:t>Next Steps</a:t>
            </a:r>
            <a:endParaRPr b="1">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Save your workbook</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Attend office hours to share with an Innovation Advisor and get feedback</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b="1" lang="en">
                <a:solidFill>
                  <a:srgbClr val="58595B"/>
                </a:solidFill>
              </a:rPr>
              <a:t>Conclusion</a:t>
            </a:r>
            <a:endParaRPr b="1">
              <a:solidFill>
                <a:srgbClr val="58595B"/>
              </a:solidFill>
            </a:endParaRPr>
          </a:p>
          <a:p>
            <a:pPr indent="0" lvl="0" marL="0" rtl="0" algn="l">
              <a:spcBef>
                <a:spcPts val="0"/>
              </a:spcBef>
              <a:spcAft>
                <a:spcPts val="0"/>
              </a:spcAft>
              <a:buNone/>
            </a:pPr>
            <a:r>
              <a:rPr lang="en">
                <a:solidFill>
                  <a:srgbClr val="58595B"/>
                </a:solidFill>
              </a:rPr>
              <a:t>Your problem statement helps clearly communicate the importance of your idea. It’s time we establish what will give your business it’s competitive advantage in the next activity, </a:t>
            </a:r>
            <a:r>
              <a:rPr b="1" lang="en">
                <a:solidFill>
                  <a:srgbClr val="58595B"/>
                </a:solidFill>
              </a:rPr>
              <a:t>3. Understanding the Value Proposition.</a:t>
            </a:r>
            <a:endParaRPr b="1">
              <a:solidFill>
                <a:srgbClr val="58595B"/>
              </a:solidFill>
            </a:endParaRPr>
          </a:p>
        </p:txBody>
      </p:sp>
      <p:sp>
        <p:nvSpPr>
          <p:cNvPr id="291" name="Google Shape;291;p46"/>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2</a:t>
            </a:r>
            <a:r>
              <a:rPr lang="en" sz="2800">
                <a:solidFill>
                  <a:srgbClr val="1074A2"/>
                </a:solidFill>
                <a:latin typeface="Ubuntu"/>
                <a:ea typeface="Ubuntu"/>
                <a:cs typeface="Ubuntu"/>
                <a:sym typeface="Ubuntu"/>
              </a:rPr>
              <a:t>. Creating a Problem Statement</a:t>
            </a:r>
            <a:endParaRPr>
              <a:solidFill>
                <a:srgbClr val="1074A2"/>
              </a:solidFill>
            </a:endParaRPr>
          </a:p>
        </p:txBody>
      </p:sp>
      <p:pic>
        <p:nvPicPr>
          <p:cNvPr id="292" name="Google Shape;292;p46"/>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l">
              <a:spcBef>
                <a:spcPts val="0"/>
              </a:spcBef>
              <a:spcAft>
                <a:spcPts val="0"/>
              </a:spcAft>
              <a:buNone/>
            </a:pPr>
            <a:r>
              <a:rPr lang="en" sz="3200">
                <a:latin typeface="Ubuntu"/>
                <a:ea typeface="Ubuntu"/>
                <a:cs typeface="Ubuntu"/>
                <a:sym typeface="Ubuntu"/>
              </a:rPr>
              <a:t>3. Understanding the Value Proposition</a:t>
            </a:r>
            <a:endParaRPr sz="3200">
              <a:latin typeface="Ubuntu"/>
              <a:ea typeface="Ubuntu"/>
              <a:cs typeface="Ubuntu"/>
              <a:sym typeface="Ubuntu"/>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a:t>
            </a:r>
            <a:r>
              <a:rPr lang="en" sz="2800">
                <a:solidFill>
                  <a:srgbClr val="1074A2"/>
                </a:solidFill>
                <a:latin typeface="Ubuntu"/>
                <a:ea typeface="Ubuntu"/>
                <a:cs typeface="Ubuntu"/>
                <a:sym typeface="Ubuntu"/>
              </a:rPr>
              <a:t>. Understanding the Value Proposition</a:t>
            </a:r>
            <a:endParaRPr>
              <a:solidFill>
                <a:srgbClr val="1074A2"/>
              </a:solidFill>
            </a:endParaRPr>
          </a:p>
        </p:txBody>
      </p:sp>
      <p:sp>
        <p:nvSpPr>
          <p:cNvPr id="303" name="Google Shape;303;p4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Introduction</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Your product or services’ value proposition is the foundation of your business.</a:t>
            </a:r>
            <a:endParaRPr>
              <a:solidFill>
                <a:srgbClr val="58595B"/>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09" name="Google Shape;309;p4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What?</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By completing this module, you will be able to identify your competitive advantage in a clear and concise way which will become extremely valuable when creating a marketing strategy and speaking to investors. Although this may seem simple, defining your value proposition can be a challenge. You will likely go through many iterations of your value proposition before you finalize one.</a:t>
            </a:r>
            <a:endParaRPr>
              <a:solidFill>
                <a:srgbClr val="58595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None/>
            </a:pPr>
            <a:r>
              <a:rPr lang="en">
                <a:solidFill>
                  <a:srgbClr val="58595B"/>
                </a:solidFill>
              </a:rPr>
              <a:t>Innovation Factory (iF) is Ontario’s catalyst for innovation since 2010, supporting the growth of entrepreneurship and the innovation ecosystem.</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iF provides entrepreneurs with commercialization services to help bring disruptive (unique/IP) technologies to market, increase revenues, attract investment and create jobs.  </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For more information on our free resources, please visit</a:t>
            </a:r>
            <a:endParaRPr>
              <a:solidFill>
                <a:srgbClr val="58595B"/>
              </a:solidFill>
            </a:endParaRPr>
          </a:p>
          <a:p>
            <a:pPr indent="0" lvl="0" marL="0" rtl="0" algn="l">
              <a:spcBef>
                <a:spcPts val="0"/>
              </a:spcBef>
              <a:spcAft>
                <a:spcPts val="0"/>
              </a:spcAft>
              <a:buNone/>
            </a:pPr>
            <a:r>
              <a:rPr lang="en" u="sng">
                <a:solidFill>
                  <a:srgbClr val="7EB54A"/>
                </a:solidFill>
                <a:hlinkClick r:id="rId3">
                  <a:extLst>
                    <a:ext uri="{A12FA001-AC4F-418D-AE19-62706E023703}">
                      <ahyp:hlinkClr val="tx"/>
                    </a:ext>
                  </a:extLst>
                </a:hlinkClick>
              </a:rPr>
              <a:t>https://innovationfactory.ca</a:t>
            </a:r>
            <a:endParaRPr>
              <a:solidFill>
                <a:srgbClr val="7EB54A"/>
              </a:solidFill>
            </a:endParaRPr>
          </a:p>
        </p:txBody>
      </p:sp>
      <p:sp>
        <p:nvSpPr>
          <p:cNvPr id="84" name="Google Shape;84;p14"/>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Who are we?</a:t>
            </a:r>
            <a:endParaRPr sz="2800">
              <a:solidFill>
                <a:srgbClr val="1074A2"/>
              </a:solidFill>
              <a:latin typeface="Ubuntu"/>
              <a:ea typeface="Ubuntu"/>
              <a:cs typeface="Ubuntu"/>
              <a:sym typeface="Ubuntu"/>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15" name="Google Shape;315;p5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Why?</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Your v</a:t>
            </a:r>
            <a:r>
              <a:rPr lang="en">
                <a:solidFill>
                  <a:srgbClr val="58595B"/>
                </a:solidFill>
              </a:rPr>
              <a:t>alue proposition is the fundamental reason a customer should buy your solution. It identifies the value you will provide and is integral for any company’s success.</a:t>
            </a:r>
            <a:endParaRPr>
              <a:solidFill>
                <a:srgbClr val="58595B"/>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21" name="Google Shape;321;p51"/>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Where?</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Once you have established your value proposition, you will refer back to it in every step of your business. You will use this statement to ensure all decisions made in your business are aligned with your values. Similar to your problem statement, you will likely make many iterations based on research. You will use your value proposition in all communication efforts in the future, like your pitch decks, executive summaries, etc.</a:t>
            </a:r>
            <a:endParaRPr>
              <a:solidFill>
                <a:srgbClr val="58595B"/>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27" name="Google Shape;327;p5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Approach</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In this module, you will start by completing a value proposition canvas. This will help you identify how your solution will address the needs and experiences of your customer. Just like previous steps, you may make multiple iterations of this canvas as you learn more about your target market. Once you have a completed value proposition canvas, you can translate it into a statement.</a:t>
            </a:r>
            <a:endParaRPr>
              <a:solidFill>
                <a:srgbClr val="58595B"/>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33" name="Google Shape;333;p5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REMINDER!</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This is just a </a:t>
            </a:r>
            <a:r>
              <a:rPr lang="en" u="sng">
                <a:solidFill>
                  <a:srgbClr val="58595B"/>
                </a:solidFill>
              </a:rPr>
              <a:t>draft</a:t>
            </a:r>
            <a:r>
              <a:rPr lang="en">
                <a:solidFill>
                  <a:srgbClr val="58595B"/>
                </a:solidFill>
              </a:rPr>
              <a:t>. You will update this after the customer discovery phase. Customer discovery is covered in Activity 5.</a:t>
            </a:r>
            <a:endParaRPr>
              <a:solidFill>
                <a:srgbClr val="58595B"/>
              </a:solidFill>
            </a:endParaRPr>
          </a:p>
        </p:txBody>
      </p:sp>
      <p:pic>
        <p:nvPicPr>
          <p:cNvPr id="334" name="Google Shape;334;p53"/>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40" name="Google Shape;340;p5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solidFill>
                  <a:srgbClr val="58595B"/>
                </a:solidFill>
              </a:rPr>
              <a:t>We’ll start by completing a value proposition canvas. This framework ensures your product or service is positioned around what the customer wants and needs and there is a fit between the product and the market.</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You can find a great video on how the canvas works </a:t>
            </a:r>
            <a:r>
              <a:rPr lang="en" u="sng">
                <a:solidFill>
                  <a:srgbClr val="7EB54A"/>
                </a:solidFill>
                <a:hlinkClick r:id="rId3">
                  <a:extLst>
                    <a:ext uri="{A12FA001-AC4F-418D-AE19-62706E023703}">
                      <ahyp:hlinkClr val="tx"/>
                    </a:ext>
                  </a:extLst>
                </a:hlinkClick>
              </a:rPr>
              <a:t>here</a:t>
            </a:r>
            <a:r>
              <a:rPr lang="en">
                <a:solidFill>
                  <a:srgbClr val="58595B"/>
                </a:solidFill>
              </a:rPr>
              <a:t>.</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Let’s take a look at the template…</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46" name="Google Shape;346;p55"/>
          <p:cNvSpPr/>
          <p:nvPr/>
        </p:nvSpPr>
        <p:spPr>
          <a:xfrm>
            <a:off x="5640250" y="1499450"/>
            <a:ext cx="2800800" cy="2800800"/>
          </a:xfrm>
          <a:prstGeom prst="ellipse">
            <a:avLst/>
          </a:prstGeom>
          <a:solidFill>
            <a:srgbClr val="3CB4C0">
              <a:alpha val="50309"/>
            </a:srgbClr>
          </a:solidFill>
          <a:ln cap="flat" cmpd="sng" w="19050">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7" name="Google Shape;347;p55"/>
          <p:cNvCxnSpPr>
            <a:stCxn id="346" idx="1"/>
          </p:cNvCxnSpPr>
          <p:nvPr/>
        </p:nvCxnSpPr>
        <p:spPr>
          <a:xfrm>
            <a:off x="6050418" y="1909618"/>
            <a:ext cx="991200" cy="991200"/>
          </a:xfrm>
          <a:prstGeom prst="straightConnector1">
            <a:avLst/>
          </a:prstGeom>
          <a:noFill/>
          <a:ln cap="flat" cmpd="sng" w="19050">
            <a:solidFill>
              <a:srgbClr val="58595B"/>
            </a:solidFill>
            <a:prstDash val="solid"/>
            <a:round/>
            <a:headEnd len="med" w="med" type="none"/>
            <a:tailEnd len="med" w="med" type="none"/>
          </a:ln>
        </p:spPr>
      </p:cxnSp>
      <p:cxnSp>
        <p:nvCxnSpPr>
          <p:cNvPr id="348" name="Google Shape;348;p55"/>
          <p:cNvCxnSpPr>
            <a:stCxn id="346" idx="3"/>
          </p:cNvCxnSpPr>
          <p:nvPr/>
        </p:nvCxnSpPr>
        <p:spPr>
          <a:xfrm flipH="1" rot="10800000">
            <a:off x="6050418" y="2894382"/>
            <a:ext cx="995700" cy="995700"/>
          </a:xfrm>
          <a:prstGeom prst="straightConnector1">
            <a:avLst/>
          </a:prstGeom>
          <a:noFill/>
          <a:ln cap="flat" cmpd="sng" w="19050">
            <a:solidFill>
              <a:srgbClr val="58595B"/>
            </a:solidFill>
            <a:prstDash val="solid"/>
            <a:round/>
            <a:headEnd len="med" w="med" type="none"/>
            <a:tailEnd len="med" w="med" type="none"/>
          </a:ln>
        </p:spPr>
      </p:cxnSp>
      <p:cxnSp>
        <p:nvCxnSpPr>
          <p:cNvPr id="349" name="Google Shape;349;p55"/>
          <p:cNvCxnSpPr>
            <a:endCxn id="346" idx="6"/>
          </p:cNvCxnSpPr>
          <p:nvPr/>
        </p:nvCxnSpPr>
        <p:spPr>
          <a:xfrm>
            <a:off x="7031350" y="2899850"/>
            <a:ext cx="1409700" cy="0"/>
          </a:xfrm>
          <a:prstGeom prst="straightConnector1">
            <a:avLst/>
          </a:prstGeom>
          <a:noFill/>
          <a:ln cap="flat" cmpd="sng" w="19050">
            <a:solidFill>
              <a:srgbClr val="58595B"/>
            </a:solidFill>
            <a:prstDash val="solid"/>
            <a:round/>
            <a:headEnd len="med" w="med" type="none"/>
            <a:tailEnd len="med" w="med" type="none"/>
          </a:ln>
        </p:spPr>
      </p:cxnSp>
      <p:grpSp>
        <p:nvGrpSpPr>
          <p:cNvPr id="350" name="Google Shape;350;p55"/>
          <p:cNvGrpSpPr/>
          <p:nvPr/>
        </p:nvGrpSpPr>
        <p:grpSpPr>
          <a:xfrm>
            <a:off x="702939" y="1499563"/>
            <a:ext cx="2800820" cy="2800820"/>
            <a:chOff x="459000" y="1214325"/>
            <a:chExt cx="3044700" cy="3044700"/>
          </a:xfrm>
        </p:grpSpPr>
        <p:sp>
          <p:nvSpPr>
            <p:cNvPr id="351" name="Google Shape;351;p55"/>
            <p:cNvSpPr/>
            <p:nvPr/>
          </p:nvSpPr>
          <p:spPr>
            <a:xfrm>
              <a:off x="459000" y="1214325"/>
              <a:ext cx="3044700" cy="3044700"/>
            </a:xfrm>
            <a:prstGeom prst="rect">
              <a:avLst/>
            </a:prstGeom>
            <a:solidFill>
              <a:srgbClr val="7EB54A">
                <a:alpha val="49690"/>
              </a:srgbClr>
            </a:solidFill>
            <a:ln cap="flat" cmpd="sng" w="19050">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2" name="Google Shape;352;p55"/>
            <p:cNvCxnSpPr>
              <a:stCxn id="351" idx="0"/>
              <a:endCxn id="351" idx="2"/>
            </p:cNvCxnSpPr>
            <p:nvPr/>
          </p:nvCxnSpPr>
          <p:spPr>
            <a:xfrm>
              <a:off x="1981350" y="1214325"/>
              <a:ext cx="0" cy="3044700"/>
            </a:xfrm>
            <a:prstGeom prst="straightConnector1">
              <a:avLst/>
            </a:prstGeom>
            <a:noFill/>
            <a:ln cap="flat" cmpd="sng" w="19050">
              <a:solidFill>
                <a:schemeClr val="dk2"/>
              </a:solidFill>
              <a:prstDash val="solid"/>
              <a:round/>
              <a:headEnd len="med" w="med" type="none"/>
              <a:tailEnd len="med" w="med" type="none"/>
            </a:ln>
          </p:spPr>
        </p:cxnSp>
        <p:cxnSp>
          <p:nvCxnSpPr>
            <p:cNvPr id="353" name="Google Shape;353;p55"/>
            <p:cNvCxnSpPr>
              <a:stCxn id="351" idx="3"/>
            </p:cNvCxnSpPr>
            <p:nvPr/>
          </p:nvCxnSpPr>
          <p:spPr>
            <a:xfrm rot="10800000">
              <a:off x="1987200" y="2736675"/>
              <a:ext cx="1516500" cy="0"/>
            </a:xfrm>
            <a:prstGeom prst="straightConnector1">
              <a:avLst/>
            </a:prstGeom>
            <a:noFill/>
            <a:ln cap="flat" cmpd="sng" w="19050">
              <a:solidFill>
                <a:schemeClr val="dk2"/>
              </a:solidFill>
              <a:prstDash val="solid"/>
              <a:round/>
              <a:headEnd len="med" w="med" type="none"/>
              <a:tailEnd len="med" w="med" type="none"/>
            </a:ln>
          </p:spPr>
        </p:cxnSp>
      </p:grpSp>
      <p:cxnSp>
        <p:nvCxnSpPr>
          <p:cNvPr id="354" name="Google Shape;354;p55"/>
          <p:cNvCxnSpPr>
            <a:stCxn id="351" idx="3"/>
          </p:cNvCxnSpPr>
          <p:nvPr/>
        </p:nvCxnSpPr>
        <p:spPr>
          <a:xfrm>
            <a:off x="3503759" y="2899972"/>
            <a:ext cx="1023300" cy="0"/>
          </a:xfrm>
          <a:prstGeom prst="straightConnector1">
            <a:avLst/>
          </a:prstGeom>
          <a:noFill/>
          <a:ln cap="flat" cmpd="sng" w="19050">
            <a:solidFill>
              <a:schemeClr val="dk2"/>
            </a:solidFill>
            <a:prstDash val="solid"/>
            <a:round/>
            <a:headEnd len="med" w="med" type="none"/>
            <a:tailEnd len="med" w="med" type="triangle"/>
          </a:ln>
        </p:spPr>
      </p:cxnSp>
      <p:cxnSp>
        <p:nvCxnSpPr>
          <p:cNvPr id="355" name="Google Shape;355;p55"/>
          <p:cNvCxnSpPr>
            <a:stCxn id="346" idx="2"/>
          </p:cNvCxnSpPr>
          <p:nvPr/>
        </p:nvCxnSpPr>
        <p:spPr>
          <a:xfrm rot="10800000">
            <a:off x="4526950" y="2899850"/>
            <a:ext cx="1113300" cy="0"/>
          </a:xfrm>
          <a:prstGeom prst="straightConnector1">
            <a:avLst/>
          </a:prstGeom>
          <a:noFill/>
          <a:ln cap="flat" cmpd="sng" w="19050">
            <a:solidFill>
              <a:schemeClr val="dk2"/>
            </a:solidFill>
            <a:prstDash val="solid"/>
            <a:round/>
            <a:headEnd len="med" w="med" type="none"/>
            <a:tailEnd len="med" w="med" type="triangle"/>
          </a:ln>
        </p:spPr>
      </p:cxnSp>
      <p:sp>
        <p:nvSpPr>
          <p:cNvPr id="356" name="Google Shape;356;p55"/>
          <p:cNvSpPr txBox="1"/>
          <p:nvPr/>
        </p:nvSpPr>
        <p:spPr>
          <a:xfrm>
            <a:off x="909500" y="1064500"/>
            <a:ext cx="238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1B6B90"/>
                </a:solidFill>
                <a:latin typeface="Ubuntu"/>
                <a:ea typeface="Ubuntu"/>
                <a:cs typeface="Ubuntu"/>
                <a:sym typeface="Ubuntu"/>
              </a:rPr>
              <a:t>VALUE PROPOSITION</a:t>
            </a:r>
            <a:endParaRPr b="1" sz="1600">
              <a:solidFill>
                <a:srgbClr val="1B6B90"/>
              </a:solidFill>
              <a:latin typeface="Ubuntu"/>
              <a:ea typeface="Ubuntu"/>
              <a:cs typeface="Ubuntu"/>
              <a:sym typeface="Ubuntu"/>
            </a:endParaRPr>
          </a:p>
        </p:txBody>
      </p:sp>
      <p:sp>
        <p:nvSpPr>
          <p:cNvPr id="357" name="Google Shape;357;p55"/>
          <p:cNvSpPr txBox="1"/>
          <p:nvPr/>
        </p:nvSpPr>
        <p:spPr>
          <a:xfrm>
            <a:off x="5846800" y="1064500"/>
            <a:ext cx="238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1B6B90"/>
                </a:solidFill>
                <a:latin typeface="Ubuntu"/>
                <a:ea typeface="Ubuntu"/>
                <a:cs typeface="Ubuntu"/>
                <a:sym typeface="Ubuntu"/>
              </a:rPr>
              <a:t>CUSTOMER SEGMENT</a:t>
            </a:r>
            <a:endParaRPr b="1" sz="1600">
              <a:solidFill>
                <a:srgbClr val="1B6B90"/>
              </a:solidFill>
              <a:latin typeface="Ubuntu"/>
              <a:ea typeface="Ubuntu"/>
              <a:cs typeface="Ubuntu"/>
              <a:sym typeface="Ubuntu"/>
            </a:endParaRPr>
          </a:p>
        </p:txBody>
      </p:sp>
      <p:sp>
        <p:nvSpPr>
          <p:cNvPr id="358" name="Google Shape;358;p55"/>
          <p:cNvSpPr txBox="1"/>
          <p:nvPr/>
        </p:nvSpPr>
        <p:spPr>
          <a:xfrm>
            <a:off x="2403750" y="1909625"/>
            <a:ext cx="75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Gain Creators</a:t>
            </a:r>
            <a:endParaRPr>
              <a:solidFill>
                <a:srgbClr val="58595B"/>
              </a:solidFill>
              <a:latin typeface="Ubuntu Condensed"/>
              <a:ea typeface="Ubuntu Condensed"/>
              <a:cs typeface="Ubuntu Condensed"/>
              <a:sym typeface="Ubuntu Condensed"/>
            </a:endParaRPr>
          </a:p>
        </p:txBody>
      </p:sp>
      <p:sp>
        <p:nvSpPr>
          <p:cNvPr id="359" name="Google Shape;359;p55"/>
          <p:cNvSpPr txBox="1"/>
          <p:nvPr/>
        </p:nvSpPr>
        <p:spPr>
          <a:xfrm>
            <a:off x="2403750" y="3274475"/>
            <a:ext cx="79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Pain Relievers</a:t>
            </a:r>
            <a:endParaRPr>
              <a:solidFill>
                <a:srgbClr val="58595B"/>
              </a:solidFill>
              <a:latin typeface="Ubuntu Condensed"/>
              <a:ea typeface="Ubuntu Condensed"/>
              <a:cs typeface="Ubuntu Condensed"/>
              <a:sym typeface="Ubuntu Condensed"/>
            </a:endParaRPr>
          </a:p>
        </p:txBody>
      </p:sp>
      <p:sp>
        <p:nvSpPr>
          <p:cNvPr id="360" name="Google Shape;360;p55"/>
          <p:cNvSpPr txBox="1"/>
          <p:nvPr/>
        </p:nvSpPr>
        <p:spPr>
          <a:xfrm>
            <a:off x="909500" y="2592050"/>
            <a:ext cx="84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Products &amp; Services</a:t>
            </a:r>
            <a:endParaRPr>
              <a:solidFill>
                <a:srgbClr val="58595B"/>
              </a:solidFill>
              <a:latin typeface="Ubuntu Condensed"/>
              <a:ea typeface="Ubuntu Condensed"/>
              <a:cs typeface="Ubuntu Condensed"/>
              <a:sym typeface="Ubuntu Condensed"/>
            </a:endParaRPr>
          </a:p>
        </p:txBody>
      </p:sp>
      <p:sp>
        <p:nvSpPr>
          <p:cNvPr id="361" name="Google Shape;361;p55"/>
          <p:cNvSpPr txBox="1"/>
          <p:nvPr/>
        </p:nvSpPr>
        <p:spPr>
          <a:xfrm>
            <a:off x="5846800" y="2592175"/>
            <a:ext cx="84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Customer Jobs</a:t>
            </a:r>
            <a:endParaRPr>
              <a:solidFill>
                <a:srgbClr val="58595B"/>
              </a:solidFill>
              <a:latin typeface="Ubuntu Condensed"/>
              <a:ea typeface="Ubuntu Condensed"/>
              <a:cs typeface="Ubuntu Condensed"/>
              <a:sym typeface="Ubuntu Condensed"/>
            </a:endParaRPr>
          </a:p>
        </p:txBody>
      </p:sp>
      <p:sp>
        <p:nvSpPr>
          <p:cNvPr id="362" name="Google Shape;362;p55"/>
          <p:cNvSpPr txBox="1"/>
          <p:nvPr/>
        </p:nvSpPr>
        <p:spPr>
          <a:xfrm>
            <a:off x="7031225" y="2125013"/>
            <a:ext cx="8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Gains</a:t>
            </a:r>
            <a:endParaRPr>
              <a:solidFill>
                <a:srgbClr val="58595B"/>
              </a:solidFill>
              <a:latin typeface="Ubuntu Condensed"/>
              <a:ea typeface="Ubuntu Condensed"/>
              <a:cs typeface="Ubuntu Condensed"/>
              <a:sym typeface="Ubuntu Condensed"/>
            </a:endParaRPr>
          </a:p>
        </p:txBody>
      </p:sp>
      <p:sp>
        <p:nvSpPr>
          <p:cNvPr id="363" name="Google Shape;363;p55"/>
          <p:cNvSpPr txBox="1"/>
          <p:nvPr/>
        </p:nvSpPr>
        <p:spPr>
          <a:xfrm>
            <a:off x="7046125" y="3274463"/>
            <a:ext cx="8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Pains</a:t>
            </a:r>
            <a:endParaRPr>
              <a:solidFill>
                <a:srgbClr val="58595B"/>
              </a:solidFill>
              <a:latin typeface="Ubuntu Condensed"/>
              <a:ea typeface="Ubuntu Condensed"/>
              <a:cs typeface="Ubuntu Condensed"/>
              <a:sym typeface="Ubuntu Condense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69" name="Google Shape;369;p56"/>
          <p:cNvSpPr txBox="1"/>
          <p:nvPr>
            <p:ph idx="1" type="body"/>
          </p:nvPr>
        </p:nvSpPr>
        <p:spPr>
          <a:xfrm>
            <a:off x="361950" y="1369225"/>
            <a:ext cx="48969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Starting from the right, we can identify:</a:t>
            </a:r>
            <a:endParaRPr>
              <a:solidFill>
                <a:srgbClr val="58595B"/>
              </a:solidFill>
            </a:endParaRPr>
          </a:p>
          <a:p>
            <a:pPr indent="0" lvl="0" marL="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The tasks we’re helping them complete, the problems we’re helping them solve, or the results they’re looking for. (Customer Jobs)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The problems they experience. (Pains)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What they’re trying to achieve. (Gains)</a:t>
            </a:r>
            <a:endParaRPr>
              <a:solidFill>
                <a:srgbClr val="58595B"/>
              </a:solidFill>
            </a:endParaRPr>
          </a:p>
        </p:txBody>
      </p:sp>
      <p:sp>
        <p:nvSpPr>
          <p:cNvPr id="370" name="Google Shape;370;p56"/>
          <p:cNvSpPr/>
          <p:nvPr/>
        </p:nvSpPr>
        <p:spPr>
          <a:xfrm>
            <a:off x="5454700" y="1499450"/>
            <a:ext cx="2800800" cy="2800800"/>
          </a:xfrm>
          <a:prstGeom prst="ellipse">
            <a:avLst/>
          </a:prstGeom>
          <a:solidFill>
            <a:srgbClr val="3CB4C0">
              <a:alpha val="50309"/>
            </a:srgbClr>
          </a:solidFill>
          <a:ln cap="flat" cmpd="sng" w="19050">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56"/>
          <p:cNvCxnSpPr>
            <a:stCxn id="370" idx="1"/>
          </p:cNvCxnSpPr>
          <p:nvPr/>
        </p:nvCxnSpPr>
        <p:spPr>
          <a:xfrm>
            <a:off x="5864868" y="1909618"/>
            <a:ext cx="991200" cy="991200"/>
          </a:xfrm>
          <a:prstGeom prst="straightConnector1">
            <a:avLst/>
          </a:prstGeom>
          <a:noFill/>
          <a:ln cap="flat" cmpd="sng" w="19050">
            <a:solidFill>
              <a:srgbClr val="58595B"/>
            </a:solidFill>
            <a:prstDash val="solid"/>
            <a:round/>
            <a:headEnd len="med" w="med" type="none"/>
            <a:tailEnd len="med" w="med" type="none"/>
          </a:ln>
        </p:spPr>
      </p:cxnSp>
      <p:cxnSp>
        <p:nvCxnSpPr>
          <p:cNvPr id="372" name="Google Shape;372;p56"/>
          <p:cNvCxnSpPr>
            <a:stCxn id="370" idx="3"/>
          </p:cNvCxnSpPr>
          <p:nvPr/>
        </p:nvCxnSpPr>
        <p:spPr>
          <a:xfrm flipH="1" rot="10800000">
            <a:off x="5864868" y="2894382"/>
            <a:ext cx="995700" cy="995700"/>
          </a:xfrm>
          <a:prstGeom prst="straightConnector1">
            <a:avLst/>
          </a:prstGeom>
          <a:noFill/>
          <a:ln cap="flat" cmpd="sng" w="19050">
            <a:solidFill>
              <a:srgbClr val="58595B"/>
            </a:solidFill>
            <a:prstDash val="solid"/>
            <a:round/>
            <a:headEnd len="med" w="med" type="none"/>
            <a:tailEnd len="med" w="med" type="none"/>
          </a:ln>
        </p:spPr>
      </p:cxnSp>
      <p:cxnSp>
        <p:nvCxnSpPr>
          <p:cNvPr id="373" name="Google Shape;373;p56"/>
          <p:cNvCxnSpPr>
            <a:endCxn id="370" idx="6"/>
          </p:cNvCxnSpPr>
          <p:nvPr/>
        </p:nvCxnSpPr>
        <p:spPr>
          <a:xfrm>
            <a:off x="6845800" y="2899850"/>
            <a:ext cx="1409700" cy="0"/>
          </a:xfrm>
          <a:prstGeom prst="straightConnector1">
            <a:avLst/>
          </a:prstGeom>
          <a:noFill/>
          <a:ln cap="flat" cmpd="sng" w="19050">
            <a:solidFill>
              <a:srgbClr val="58595B"/>
            </a:solidFill>
            <a:prstDash val="solid"/>
            <a:round/>
            <a:headEnd len="med" w="med" type="none"/>
            <a:tailEnd len="med" w="med" type="none"/>
          </a:ln>
        </p:spPr>
      </p:cxnSp>
      <p:sp>
        <p:nvSpPr>
          <p:cNvPr id="374" name="Google Shape;374;p56"/>
          <p:cNvSpPr txBox="1"/>
          <p:nvPr/>
        </p:nvSpPr>
        <p:spPr>
          <a:xfrm>
            <a:off x="5661250" y="1064500"/>
            <a:ext cx="238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1B6B90"/>
                </a:solidFill>
                <a:latin typeface="Ubuntu"/>
                <a:ea typeface="Ubuntu"/>
                <a:cs typeface="Ubuntu"/>
                <a:sym typeface="Ubuntu"/>
              </a:rPr>
              <a:t>CUSTOMER SEGMENT</a:t>
            </a:r>
            <a:endParaRPr b="1" sz="1600">
              <a:solidFill>
                <a:srgbClr val="1B6B90"/>
              </a:solidFill>
              <a:latin typeface="Ubuntu"/>
              <a:ea typeface="Ubuntu"/>
              <a:cs typeface="Ubuntu"/>
              <a:sym typeface="Ubuntu"/>
            </a:endParaRPr>
          </a:p>
        </p:txBody>
      </p:sp>
      <p:sp>
        <p:nvSpPr>
          <p:cNvPr id="375" name="Google Shape;375;p56"/>
          <p:cNvSpPr txBox="1"/>
          <p:nvPr/>
        </p:nvSpPr>
        <p:spPr>
          <a:xfrm>
            <a:off x="5661250" y="2592175"/>
            <a:ext cx="84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Customer Jobs</a:t>
            </a:r>
            <a:endParaRPr>
              <a:solidFill>
                <a:srgbClr val="58595B"/>
              </a:solidFill>
              <a:latin typeface="Ubuntu Condensed"/>
              <a:ea typeface="Ubuntu Condensed"/>
              <a:cs typeface="Ubuntu Condensed"/>
              <a:sym typeface="Ubuntu Condensed"/>
            </a:endParaRPr>
          </a:p>
        </p:txBody>
      </p:sp>
      <p:sp>
        <p:nvSpPr>
          <p:cNvPr id="376" name="Google Shape;376;p56"/>
          <p:cNvSpPr txBox="1"/>
          <p:nvPr/>
        </p:nvSpPr>
        <p:spPr>
          <a:xfrm>
            <a:off x="6845675" y="2125013"/>
            <a:ext cx="8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Gains</a:t>
            </a:r>
            <a:endParaRPr>
              <a:solidFill>
                <a:srgbClr val="58595B"/>
              </a:solidFill>
              <a:latin typeface="Ubuntu Condensed"/>
              <a:ea typeface="Ubuntu Condensed"/>
              <a:cs typeface="Ubuntu Condensed"/>
              <a:sym typeface="Ubuntu Condensed"/>
            </a:endParaRPr>
          </a:p>
        </p:txBody>
      </p:sp>
      <p:sp>
        <p:nvSpPr>
          <p:cNvPr id="377" name="Google Shape;377;p56"/>
          <p:cNvSpPr txBox="1"/>
          <p:nvPr/>
        </p:nvSpPr>
        <p:spPr>
          <a:xfrm>
            <a:off x="6860575" y="3274463"/>
            <a:ext cx="8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Pains</a:t>
            </a:r>
            <a:endParaRPr>
              <a:solidFill>
                <a:srgbClr val="58595B"/>
              </a:solidFill>
              <a:latin typeface="Ubuntu Condensed"/>
              <a:ea typeface="Ubuntu Condensed"/>
              <a:cs typeface="Ubuntu Condensed"/>
              <a:sym typeface="Ubuntu Condense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83" name="Google Shape;383;p57"/>
          <p:cNvSpPr txBox="1"/>
          <p:nvPr>
            <p:ph idx="1" type="body"/>
          </p:nvPr>
        </p:nvSpPr>
        <p:spPr>
          <a:xfrm>
            <a:off x="361950" y="1369225"/>
            <a:ext cx="48969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On the left, we can list:</a:t>
            </a:r>
            <a:endParaRPr>
              <a:solidFill>
                <a:srgbClr val="58595B"/>
              </a:solidFill>
            </a:endParaRPr>
          </a:p>
          <a:p>
            <a:pPr indent="0" lvl="0" marL="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What your product or service will offer. (Products &amp; Services)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The pain relief the customer will experience. (Pain Relievers)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What the customer will gain. (Gain Creators)</a:t>
            </a:r>
            <a:endParaRPr>
              <a:solidFill>
                <a:srgbClr val="58595B"/>
              </a:solidFill>
            </a:endParaRPr>
          </a:p>
        </p:txBody>
      </p:sp>
      <p:grpSp>
        <p:nvGrpSpPr>
          <p:cNvPr id="384" name="Google Shape;384;p57"/>
          <p:cNvGrpSpPr/>
          <p:nvPr/>
        </p:nvGrpSpPr>
        <p:grpSpPr>
          <a:xfrm>
            <a:off x="5460489" y="1499550"/>
            <a:ext cx="2800820" cy="2800820"/>
            <a:chOff x="459000" y="1214325"/>
            <a:chExt cx="3044700" cy="3044700"/>
          </a:xfrm>
        </p:grpSpPr>
        <p:sp>
          <p:nvSpPr>
            <p:cNvPr id="385" name="Google Shape;385;p57"/>
            <p:cNvSpPr/>
            <p:nvPr/>
          </p:nvSpPr>
          <p:spPr>
            <a:xfrm>
              <a:off x="459000" y="1214325"/>
              <a:ext cx="3044700" cy="3044700"/>
            </a:xfrm>
            <a:prstGeom prst="rect">
              <a:avLst/>
            </a:prstGeom>
            <a:solidFill>
              <a:srgbClr val="7EB54A">
                <a:alpha val="49690"/>
              </a:srgbClr>
            </a:solidFill>
            <a:ln cap="flat" cmpd="sng" w="19050">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6" name="Google Shape;386;p57"/>
            <p:cNvCxnSpPr>
              <a:stCxn id="385" idx="0"/>
              <a:endCxn id="385" idx="2"/>
            </p:cNvCxnSpPr>
            <p:nvPr/>
          </p:nvCxnSpPr>
          <p:spPr>
            <a:xfrm>
              <a:off x="1981350" y="1214325"/>
              <a:ext cx="0" cy="3044700"/>
            </a:xfrm>
            <a:prstGeom prst="straightConnector1">
              <a:avLst/>
            </a:prstGeom>
            <a:noFill/>
            <a:ln cap="flat" cmpd="sng" w="19050">
              <a:solidFill>
                <a:schemeClr val="dk2"/>
              </a:solidFill>
              <a:prstDash val="solid"/>
              <a:round/>
              <a:headEnd len="med" w="med" type="none"/>
              <a:tailEnd len="med" w="med" type="none"/>
            </a:ln>
          </p:spPr>
        </p:cxnSp>
        <p:cxnSp>
          <p:nvCxnSpPr>
            <p:cNvPr id="387" name="Google Shape;387;p57"/>
            <p:cNvCxnSpPr>
              <a:stCxn id="385" idx="3"/>
            </p:cNvCxnSpPr>
            <p:nvPr/>
          </p:nvCxnSpPr>
          <p:spPr>
            <a:xfrm rot="10800000">
              <a:off x="1987200" y="2736675"/>
              <a:ext cx="1516500" cy="0"/>
            </a:xfrm>
            <a:prstGeom prst="straightConnector1">
              <a:avLst/>
            </a:prstGeom>
            <a:noFill/>
            <a:ln cap="flat" cmpd="sng" w="19050">
              <a:solidFill>
                <a:schemeClr val="dk2"/>
              </a:solidFill>
              <a:prstDash val="solid"/>
              <a:round/>
              <a:headEnd len="med" w="med" type="none"/>
              <a:tailEnd len="med" w="med" type="none"/>
            </a:ln>
          </p:spPr>
        </p:cxnSp>
      </p:grpSp>
      <p:sp>
        <p:nvSpPr>
          <p:cNvPr id="388" name="Google Shape;388;p57"/>
          <p:cNvSpPr txBox="1"/>
          <p:nvPr/>
        </p:nvSpPr>
        <p:spPr>
          <a:xfrm>
            <a:off x="5667050" y="1064488"/>
            <a:ext cx="2387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1B6B90"/>
                </a:solidFill>
                <a:latin typeface="Ubuntu"/>
                <a:ea typeface="Ubuntu"/>
                <a:cs typeface="Ubuntu"/>
                <a:sym typeface="Ubuntu"/>
              </a:rPr>
              <a:t>VALUE PROPOSITION</a:t>
            </a:r>
            <a:endParaRPr b="1" sz="1600">
              <a:solidFill>
                <a:srgbClr val="1B6B90"/>
              </a:solidFill>
              <a:latin typeface="Ubuntu"/>
              <a:ea typeface="Ubuntu"/>
              <a:cs typeface="Ubuntu"/>
              <a:sym typeface="Ubuntu"/>
            </a:endParaRPr>
          </a:p>
        </p:txBody>
      </p:sp>
      <p:sp>
        <p:nvSpPr>
          <p:cNvPr id="389" name="Google Shape;389;p57"/>
          <p:cNvSpPr txBox="1"/>
          <p:nvPr/>
        </p:nvSpPr>
        <p:spPr>
          <a:xfrm>
            <a:off x="7161300" y="1909613"/>
            <a:ext cx="75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Gain Creators</a:t>
            </a:r>
            <a:endParaRPr>
              <a:solidFill>
                <a:srgbClr val="58595B"/>
              </a:solidFill>
              <a:latin typeface="Ubuntu Condensed"/>
              <a:ea typeface="Ubuntu Condensed"/>
              <a:cs typeface="Ubuntu Condensed"/>
              <a:sym typeface="Ubuntu Condensed"/>
            </a:endParaRPr>
          </a:p>
        </p:txBody>
      </p:sp>
      <p:sp>
        <p:nvSpPr>
          <p:cNvPr id="390" name="Google Shape;390;p57"/>
          <p:cNvSpPr txBox="1"/>
          <p:nvPr/>
        </p:nvSpPr>
        <p:spPr>
          <a:xfrm>
            <a:off x="7161300" y="3274463"/>
            <a:ext cx="79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Pain Relievers</a:t>
            </a:r>
            <a:endParaRPr>
              <a:solidFill>
                <a:srgbClr val="58595B"/>
              </a:solidFill>
              <a:latin typeface="Ubuntu Condensed"/>
              <a:ea typeface="Ubuntu Condensed"/>
              <a:cs typeface="Ubuntu Condensed"/>
              <a:sym typeface="Ubuntu Condensed"/>
            </a:endParaRPr>
          </a:p>
        </p:txBody>
      </p:sp>
      <p:sp>
        <p:nvSpPr>
          <p:cNvPr id="391" name="Google Shape;391;p57"/>
          <p:cNvSpPr txBox="1"/>
          <p:nvPr/>
        </p:nvSpPr>
        <p:spPr>
          <a:xfrm>
            <a:off x="5667050" y="2592038"/>
            <a:ext cx="84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8595B"/>
                </a:solidFill>
                <a:latin typeface="Ubuntu Condensed"/>
                <a:ea typeface="Ubuntu Condensed"/>
                <a:cs typeface="Ubuntu Condensed"/>
                <a:sym typeface="Ubuntu Condensed"/>
              </a:rPr>
              <a:t>Products &amp; Services</a:t>
            </a:r>
            <a:endParaRPr>
              <a:solidFill>
                <a:srgbClr val="58595B"/>
              </a:solidFill>
              <a:latin typeface="Ubuntu Condensed"/>
              <a:ea typeface="Ubuntu Condensed"/>
              <a:cs typeface="Ubuntu Condensed"/>
              <a:sym typeface="Ubuntu Condense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397" name="Google Shape;397;p5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solidFill>
                  <a:srgbClr val="58595B"/>
                </a:solidFill>
              </a:rPr>
              <a:t>Fill out the next two slides to complete your value proposition canvas.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Advice: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In the future, as your solution develops, you should review your value proposition canvas to refine your focus.</a:t>
            </a:r>
            <a:endParaRPr>
              <a:solidFill>
                <a:srgbClr val="58595B"/>
              </a:solidFill>
            </a:endParaRPr>
          </a:p>
        </p:txBody>
      </p:sp>
      <p:pic>
        <p:nvPicPr>
          <p:cNvPr id="398" name="Google Shape;398;p58"/>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404" name="Google Shape;404;p5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solidFill>
                  <a:srgbClr val="58595B"/>
                </a:solidFill>
              </a:rPr>
              <a:t>Fill out the next two slides to complete your value proposition canvas.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Advice: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In the future, as your solution develops, you should review your value proposition canvas to refine your focus.</a:t>
            </a:r>
            <a:endParaRPr>
              <a:solidFill>
                <a:srgbClr val="58595B"/>
              </a:solidFill>
            </a:endParaRPr>
          </a:p>
        </p:txBody>
      </p:sp>
      <p:pic>
        <p:nvPicPr>
          <p:cNvPr id="405" name="Google Shape;405;p59"/>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In this course, we are going to focus on fully understanding the problem you are trying to solve, clearly identifying your value proposition, running customer interviews, and identifying and validating your business model.</a:t>
            </a:r>
            <a:endParaRPr>
              <a:solidFill>
                <a:srgbClr val="7EB54A"/>
              </a:solidFill>
            </a:endParaRPr>
          </a:p>
        </p:txBody>
      </p:sp>
      <p:sp>
        <p:nvSpPr>
          <p:cNvPr id="90" name="Google Shape;90;p15"/>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What?</a:t>
            </a:r>
            <a:endParaRPr sz="2800">
              <a:solidFill>
                <a:srgbClr val="1074A2"/>
              </a:solidFill>
              <a:latin typeface="Ubuntu"/>
              <a:ea typeface="Ubuntu"/>
              <a:cs typeface="Ubuntu"/>
              <a:sym typeface="Ubuntu"/>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60"/>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411" name="Google Shape;411;p60"/>
          <p:cNvGraphicFramePr/>
          <p:nvPr/>
        </p:nvGraphicFramePr>
        <p:xfrm>
          <a:off x="0" y="0"/>
          <a:ext cx="3000000" cy="3000000"/>
        </p:xfrm>
        <a:graphic>
          <a:graphicData uri="http://schemas.openxmlformats.org/drawingml/2006/table">
            <a:tbl>
              <a:tblPr>
                <a:noFill/>
                <a:tableStyleId>{43ED1F9B-939B-4614-BACC-271CE34FE230}</a:tableStyleId>
              </a:tblPr>
              <a:tblGrid>
                <a:gridCol w="3891700"/>
                <a:gridCol w="5252300"/>
              </a:tblGrid>
              <a:tr h="2571750">
                <a:tc rowSpan="2">
                  <a:txBody>
                    <a:bodyPr/>
                    <a:lstStyle/>
                    <a:p>
                      <a:pPr indent="0" lvl="0" marL="0" rtl="0" algn="l">
                        <a:spcBef>
                          <a:spcPts val="0"/>
                        </a:spcBef>
                        <a:spcAft>
                          <a:spcPts val="0"/>
                        </a:spcAft>
                        <a:buNone/>
                      </a:pPr>
                      <a:r>
                        <a:rPr b="1" lang="en" sz="1600">
                          <a:latin typeface="Ubuntu"/>
                          <a:ea typeface="Ubuntu"/>
                          <a:cs typeface="Ubuntu"/>
                          <a:sym typeface="Ubuntu"/>
                        </a:rPr>
                        <a:t>Customer Job(s)</a:t>
                      </a:r>
                      <a:endParaRPr b="1" sz="1600">
                        <a:latin typeface="Ubuntu"/>
                        <a:ea typeface="Ubuntu"/>
                        <a:cs typeface="Ubuntu"/>
                        <a:sym typeface="Ubuntu"/>
                      </a:endParaRPr>
                    </a:p>
                    <a:p>
                      <a:pPr indent="-330200" lvl="0" marL="457200" rtl="0" algn="l">
                        <a:spcBef>
                          <a:spcPts val="0"/>
                        </a:spcBef>
                        <a:spcAft>
                          <a:spcPts val="0"/>
                        </a:spcAft>
                        <a:buClr>
                          <a:srgbClr val="58595B"/>
                        </a:buClr>
                        <a:buSzPts val="1600"/>
                        <a:buFont typeface="Ubuntu"/>
                        <a:buChar char="-"/>
                      </a:pPr>
                      <a:r>
                        <a:t/>
                      </a:r>
                      <a:endParaRPr i="1" sz="1600">
                        <a:solidFill>
                          <a:srgbClr val="58595B"/>
                        </a:solidFill>
                        <a:latin typeface="Ubuntu"/>
                        <a:ea typeface="Ubuntu"/>
                        <a:cs typeface="Ubuntu"/>
                        <a:sym typeface="Ubuntu"/>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3CB4C0">
                        <a:alpha val="50309"/>
                      </a:srgbClr>
                    </a:solidFill>
                  </a:tcPr>
                </a:tc>
                <a:tc>
                  <a:txBody>
                    <a:bodyPr/>
                    <a:lstStyle/>
                    <a:p>
                      <a:pPr indent="0" lvl="0" marL="0" rtl="0" algn="l">
                        <a:spcBef>
                          <a:spcPts val="0"/>
                        </a:spcBef>
                        <a:spcAft>
                          <a:spcPts val="0"/>
                        </a:spcAft>
                        <a:buNone/>
                      </a:pPr>
                      <a:r>
                        <a:rPr b="1" lang="en" sz="1600">
                          <a:latin typeface="Ubuntu"/>
                          <a:ea typeface="Ubuntu"/>
                          <a:cs typeface="Ubuntu"/>
                          <a:sym typeface="Ubuntu"/>
                        </a:rPr>
                        <a:t>Gains</a:t>
                      </a:r>
                      <a:endParaRPr b="1" sz="1600">
                        <a:latin typeface="Ubuntu"/>
                        <a:ea typeface="Ubuntu"/>
                        <a:cs typeface="Ubuntu"/>
                        <a:sym typeface="Ubuntu"/>
                      </a:endParaRPr>
                    </a:p>
                    <a:p>
                      <a:pPr indent="-330200" lvl="0" marL="457200" rtl="0" algn="l">
                        <a:spcBef>
                          <a:spcPts val="0"/>
                        </a:spcBef>
                        <a:spcAft>
                          <a:spcPts val="0"/>
                        </a:spcAft>
                        <a:buClr>
                          <a:srgbClr val="58595B"/>
                        </a:buClr>
                        <a:buSzPts val="1600"/>
                        <a:buFont typeface="Ubuntu Condensed"/>
                        <a:buChar char="-"/>
                      </a:pPr>
                      <a:r>
                        <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3CB4C0">
                        <a:alpha val="50309"/>
                      </a:srgbClr>
                    </a:solidFill>
                  </a:tcPr>
                </a:tc>
              </a:tr>
              <a:tr h="2571750">
                <a:tc vMerge="1"/>
                <a:tc>
                  <a:txBody>
                    <a:bodyPr/>
                    <a:lstStyle/>
                    <a:p>
                      <a:pPr indent="0" lvl="0" marL="0" rtl="0" algn="l">
                        <a:spcBef>
                          <a:spcPts val="0"/>
                        </a:spcBef>
                        <a:spcAft>
                          <a:spcPts val="0"/>
                        </a:spcAft>
                        <a:buClr>
                          <a:schemeClr val="dk1"/>
                        </a:buClr>
                        <a:buSzPts val="1100"/>
                        <a:buFont typeface="Arial"/>
                        <a:buNone/>
                      </a:pPr>
                      <a:r>
                        <a:rPr b="1" lang="en" sz="1600">
                          <a:solidFill>
                            <a:schemeClr val="dk1"/>
                          </a:solidFill>
                          <a:latin typeface="Ubuntu"/>
                          <a:ea typeface="Ubuntu"/>
                          <a:cs typeface="Ubuntu"/>
                          <a:sym typeface="Ubuntu"/>
                        </a:rPr>
                        <a:t>Pains</a:t>
                      </a:r>
                      <a:endParaRPr b="1" sz="1600">
                        <a:solidFill>
                          <a:schemeClr val="dk1"/>
                        </a:solidFill>
                        <a:latin typeface="Ubuntu"/>
                        <a:ea typeface="Ubuntu"/>
                        <a:cs typeface="Ubuntu"/>
                        <a:sym typeface="Ubuntu"/>
                      </a:endParaRPr>
                    </a:p>
                    <a:p>
                      <a:pPr indent="-330200" lvl="0" marL="457200" rtl="0" algn="l">
                        <a:spcBef>
                          <a:spcPts val="0"/>
                        </a:spcBef>
                        <a:spcAft>
                          <a:spcPts val="0"/>
                        </a:spcAft>
                        <a:buClr>
                          <a:srgbClr val="58595B"/>
                        </a:buClr>
                        <a:buSzPts val="1600"/>
                        <a:buFont typeface="Ubuntu"/>
                        <a:buChar char="-"/>
                      </a:pPr>
                      <a:r>
                        <a:t/>
                      </a:r>
                      <a:endParaRPr i="1" sz="1600">
                        <a:solidFill>
                          <a:srgbClr val="58595B"/>
                        </a:solidFill>
                        <a:latin typeface="Ubuntu"/>
                        <a:ea typeface="Ubuntu"/>
                        <a:cs typeface="Ubuntu"/>
                        <a:sym typeface="Ubuntu"/>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3CB4C0">
                        <a:alpha val="50309"/>
                      </a:srgbClr>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61"/>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417" name="Google Shape;417;p61"/>
          <p:cNvGraphicFramePr/>
          <p:nvPr/>
        </p:nvGraphicFramePr>
        <p:xfrm>
          <a:off x="0" y="0"/>
          <a:ext cx="3000000" cy="3000000"/>
        </p:xfrm>
        <a:graphic>
          <a:graphicData uri="http://schemas.openxmlformats.org/drawingml/2006/table">
            <a:tbl>
              <a:tblPr>
                <a:noFill/>
                <a:tableStyleId>{43ED1F9B-939B-4614-BACC-271CE34FE230}</a:tableStyleId>
              </a:tblPr>
              <a:tblGrid>
                <a:gridCol w="3891700"/>
                <a:gridCol w="5252300"/>
              </a:tblGrid>
              <a:tr h="2571750">
                <a:tc rowSpan="2">
                  <a:txBody>
                    <a:bodyPr/>
                    <a:lstStyle/>
                    <a:p>
                      <a:pPr indent="0" lvl="0" marL="0" rtl="0" algn="l">
                        <a:spcBef>
                          <a:spcPts val="0"/>
                        </a:spcBef>
                        <a:spcAft>
                          <a:spcPts val="0"/>
                        </a:spcAft>
                        <a:buNone/>
                      </a:pPr>
                      <a:r>
                        <a:rPr b="1" lang="en" sz="1600">
                          <a:latin typeface="Ubuntu"/>
                          <a:ea typeface="Ubuntu"/>
                          <a:cs typeface="Ubuntu"/>
                          <a:sym typeface="Ubuntu"/>
                        </a:rPr>
                        <a:t>Products &amp; Services</a:t>
                      </a:r>
                      <a:endParaRPr b="1" sz="1600">
                        <a:latin typeface="Ubuntu"/>
                        <a:ea typeface="Ubuntu"/>
                        <a:cs typeface="Ubuntu"/>
                        <a:sym typeface="Ubuntu"/>
                      </a:endParaRPr>
                    </a:p>
                    <a:p>
                      <a:pPr indent="-330200" lvl="0" marL="457200" rtl="0" algn="l">
                        <a:spcBef>
                          <a:spcPts val="0"/>
                        </a:spcBef>
                        <a:spcAft>
                          <a:spcPts val="0"/>
                        </a:spcAft>
                        <a:buClr>
                          <a:srgbClr val="58595B"/>
                        </a:buClr>
                        <a:buSzPts val="1600"/>
                        <a:buFont typeface="Ubuntu"/>
                        <a:buChar char="-"/>
                      </a:pPr>
                      <a:r>
                        <a:t/>
                      </a:r>
                      <a:endParaRPr i="1" sz="1600">
                        <a:solidFill>
                          <a:srgbClr val="58595B"/>
                        </a:solidFill>
                        <a:latin typeface="Ubuntu"/>
                        <a:ea typeface="Ubuntu"/>
                        <a:cs typeface="Ubuntu"/>
                        <a:sym typeface="Ubuntu"/>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7EB54A">
                        <a:alpha val="49690"/>
                      </a:srgbClr>
                    </a:solidFill>
                  </a:tcPr>
                </a:tc>
                <a:tc>
                  <a:txBody>
                    <a:bodyPr/>
                    <a:lstStyle/>
                    <a:p>
                      <a:pPr indent="0" lvl="0" marL="0" rtl="0" algn="l">
                        <a:spcBef>
                          <a:spcPts val="0"/>
                        </a:spcBef>
                        <a:spcAft>
                          <a:spcPts val="0"/>
                        </a:spcAft>
                        <a:buNone/>
                      </a:pPr>
                      <a:r>
                        <a:rPr b="1" lang="en" sz="1600">
                          <a:latin typeface="Ubuntu"/>
                          <a:ea typeface="Ubuntu"/>
                          <a:cs typeface="Ubuntu"/>
                          <a:sym typeface="Ubuntu"/>
                        </a:rPr>
                        <a:t>Gain Creators</a:t>
                      </a:r>
                      <a:endParaRPr b="1" sz="1600">
                        <a:latin typeface="Ubuntu"/>
                        <a:ea typeface="Ubuntu"/>
                        <a:cs typeface="Ubuntu"/>
                        <a:sym typeface="Ubuntu"/>
                      </a:endParaRPr>
                    </a:p>
                    <a:p>
                      <a:pPr indent="-330200" lvl="0" marL="457200" rtl="0" algn="l">
                        <a:spcBef>
                          <a:spcPts val="0"/>
                        </a:spcBef>
                        <a:spcAft>
                          <a:spcPts val="0"/>
                        </a:spcAft>
                        <a:buClr>
                          <a:srgbClr val="58595B"/>
                        </a:buClr>
                        <a:buSzPts val="1600"/>
                        <a:buFont typeface="Ubuntu Condensed"/>
                        <a:buChar char="-"/>
                      </a:pPr>
                      <a:r>
                        <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7EB54A">
                        <a:alpha val="49690"/>
                      </a:srgbClr>
                    </a:solidFill>
                  </a:tcPr>
                </a:tc>
              </a:tr>
              <a:tr h="2571750">
                <a:tc vMerge="1"/>
                <a:tc>
                  <a:txBody>
                    <a:bodyPr/>
                    <a:lstStyle/>
                    <a:p>
                      <a:pPr indent="0" lvl="0" marL="0" rtl="0" algn="l">
                        <a:spcBef>
                          <a:spcPts val="0"/>
                        </a:spcBef>
                        <a:spcAft>
                          <a:spcPts val="0"/>
                        </a:spcAft>
                        <a:buNone/>
                      </a:pPr>
                      <a:r>
                        <a:rPr b="1" lang="en" sz="1600">
                          <a:solidFill>
                            <a:schemeClr val="dk1"/>
                          </a:solidFill>
                          <a:latin typeface="Ubuntu"/>
                          <a:ea typeface="Ubuntu"/>
                          <a:cs typeface="Ubuntu"/>
                          <a:sym typeface="Ubuntu"/>
                        </a:rPr>
                        <a:t>Pain Relievers</a:t>
                      </a:r>
                      <a:endParaRPr b="1" sz="1600">
                        <a:solidFill>
                          <a:schemeClr val="dk1"/>
                        </a:solidFill>
                        <a:latin typeface="Ubuntu"/>
                        <a:ea typeface="Ubuntu"/>
                        <a:cs typeface="Ubuntu"/>
                        <a:sym typeface="Ubuntu"/>
                      </a:endParaRPr>
                    </a:p>
                    <a:p>
                      <a:pPr indent="-330200" lvl="0" marL="457200" rtl="0" algn="l">
                        <a:spcBef>
                          <a:spcPts val="0"/>
                        </a:spcBef>
                        <a:spcAft>
                          <a:spcPts val="0"/>
                        </a:spcAft>
                        <a:buClr>
                          <a:srgbClr val="58595B"/>
                        </a:buClr>
                        <a:buSzPts val="1600"/>
                        <a:buFont typeface="Ubuntu"/>
                        <a:buChar char="-"/>
                      </a:pPr>
                      <a:r>
                        <a:t/>
                      </a:r>
                      <a:endParaRPr i="1" sz="1600">
                        <a:solidFill>
                          <a:srgbClr val="58595B"/>
                        </a:solidFill>
                        <a:latin typeface="Ubuntu"/>
                        <a:ea typeface="Ubuntu"/>
                        <a:cs typeface="Ubuntu"/>
                        <a:sym typeface="Ubuntu"/>
                      </a:endParaRPr>
                    </a:p>
                  </a:txBody>
                  <a:tcPr marT="91425" marB="91425" marR="91425" marL="91425">
                    <a:lnL cap="flat" cmpd="sng" w="19050">
                      <a:solidFill>
                        <a:srgbClr val="58595B"/>
                      </a:solidFill>
                      <a:prstDash val="solid"/>
                      <a:round/>
                      <a:headEnd len="sm" w="sm" type="none"/>
                      <a:tailEnd len="sm" w="sm" type="none"/>
                    </a:lnL>
                    <a:lnR cap="flat" cmpd="sng" w="19050">
                      <a:solidFill>
                        <a:srgbClr val="58595B"/>
                      </a:solidFill>
                      <a:prstDash val="solid"/>
                      <a:round/>
                      <a:headEnd len="sm" w="sm" type="none"/>
                      <a:tailEnd len="sm" w="sm" type="none"/>
                    </a:lnR>
                    <a:lnT cap="flat" cmpd="sng" w="19050">
                      <a:solidFill>
                        <a:srgbClr val="58595B"/>
                      </a:solidFill>
                      <a:prstDash val="solid"/>
                      <a:round/>
                      <a:headEnd len="sm" w="sm" type="none"/>
                      <a:tailEnd len="sm" w="sm" type="none"/>
                    </a:lnT>
                    <a:lnB cap="flat" cmpd="sng" w="19050">
                      <a:solidFill>
                        <a:srgbClr val="58595B"/>
                      </a:solidFill>
                      <a:prstDash val="solid"/>
                      <a:round/>
                      <a:headEnd len="sm" w="sm" type="none"/>
                      <a:tailEnd len="sm" w="sm" type="none"/>
                    </a:lnB>
                    <a:solidFill>
                      <a:srgbClr val="7EB54A">
                        <a:alpha val="49690"/>
                      </a:srgbClr>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3. Understanding the Value Proposition</a:t>
            </a:r>
            <a:endParaRPr>
              <a:solidFill>
                <a:srgbClr val="1074A2"/>
              </a:solidFill>
            </a:endParaRPr>
          </a:p>
        </p:txBody>
      </p:sp>
      <p:sp>
        <p:nvSpPr>
          <p:cNvPr id="423" name="Google Shape;423;p6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FINAL TIP</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As you develop more solutions, you should always go back to the Value Proposition Canvas to refine your focus.</a:t>
            </a:r>
            <a:endParaRPr>
              <a:solidFill>
                <a:srgbClr val="58595B"/>
              </a:solidFill>
            </a:endParaRPr>
          </a:p>
        </p:txBody>
      </p:sp>
      <p:pic>
        <p:nvPicPr>
          <p:cNvPr id="424" name="Google Shape;424;p62"/>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3"/>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None/>
            </a:pPr>
            <a:r>
              <a:rPr b="1" lang="en">
                <a:solidFill>
                  <a:srgbClr val="58595B"/>
                </a:solidFill>
              </a:rPr>
              <a:t>Next Steps</a:t>
            </a:r>
            <a:endParaRPr b="1">
              <a:solidFill>
                <a:srgbClr val="58595B"/>
              </a:solidFill>
            </a:endParaRPr>
          </a:p>
          <a:p>
            <a:pPr indent="0" lvl="0" marL="0" rtl="0" algn="l">
              <a:spcBef>
                <a:spcPts val="0"/>
              </a:spcBef>
              <a:spcAft>
                <a:spcPts val="0"/>
              </a:spcAft>
              <a:buNone/>
            </a:pPr>
            <a:r>
              <a:rPr lang="en">
                <a:solidFill>
                  <a:srgbClr val="58595B"/>
                </a:solidFill>
              </a:rPr>
              <a:t>Save your workbook</a:t>
            </a:r>
            <a:endParaRPr>
              <a:solidFill>
                <a:srgbClr val="58595B"/>
              </a:solidFill>
            </a:endParaRPr>
          </a:p>
          <a:p>
            <a:pPr indent="0" lvl="0" marL="0" rtl="0" algn="l">
              <a:spcBef>
                <a:spcPts val="0"/>
              </a:spcBef>
              <a:spcAft>
                <a:spcPts val="0"/>
              </a:spcAft>
              <a:buNone/>
            </a:pPr>
            <a:r>
              <a:rPr lang="en">
                <a:solidFill>
                  <a:srgbClr val="58595B"/>
                </a:solidFill>
              </a:rPr>
              <a:t>Attend office hours to get feedback on this activity from an Innovation Advisor.</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b="1" lang="en">
                <a:solidFill>
                  <a:srgbClr val="58595B"/>
                </a:solidFill>
              </a:rPr>
              <a:t>Conclusion</a:t>
            </a:r>
            <a:endParaRPr b="1">
              <a:solidFill>
                <a:srgbClr val="58595B"/>
              </a:solidFill>
            </a:endParaRPr>
          </a:p>
          <a:p>
            <a:pPr indent="0" lvl="0" marL="0" rtl="0" algn="l">
              <a:spcBef>
                <a:spcPts val="0"/>
              </a:spcBef>
              <a:spcAft>
                <a:spcPts val="0"/>
              </a:spcAft>
              <a:buNone/>
            </a:pPr>
            <a:r>
              <a:rPr lang="en">
                <a:solidFill>
                  <a:srgbClr val="58595B"/>
                </a:solidFill>
              </a:rPr>
              <a:t>Now that you have completed your value proposition canvas, you can put that work into a statement in </a:t>
            </a:r>
            <a:r>
              <a:rPr b="1" lang="en">
                <a:solidFill>
                  <a:srgbClr val="58595B"/>
                </a:solidFill>
              </a:rPr>
              <a:t>4. Create a Value Proposition Statement</a:t>
            </a:r>
            <a:r>
              <a:rPr lang="en">
                <a:solidFill>
                  <a:srgbClr val="58595B"/>
                </a:solidFill>
              </a:rPr>
              <a:t>.</a:t>
            </a:r>
            <a:endParaRPr>
              <a:solidFill>
                <a:srgbClr val="58595B"/>
              </a:solidFill>
            </a:endParaRPr>
          </a:p>
        </p:txBody>
      </p:sp>
      <p:sp>
        <p:nvSpPr>
          <p:cNvPr id="430" name="Google Shape;430;p63"/>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solidFill>
                  <a:srgbClr val="1074A2"/>
                </a:solidFill>
                <a:latin typeface="Ubuntu"/>
                <a:ea typeface="Ubuntu"/>
                <a:cs typeface="Ubuntu"/>
                <a:sym typeface="Ubuntu"/>
              </a:rPr>
              <a:t>3. Understanding the Value Proposition</a:t>
            </a:r>
            <a:endParaRPr sz="2600">
              <a:solidFill>
                <a:srgbClr val="1074A2"/>
              </a:solidFill>
              <a:latin typeface="Ubuntu"/>
              <a:ea typeface="Ubuntu"/>
              <a:cs typeface="Ubuntu"/>
              <a:sym typeface="Ubuntu"/>
            </a:endParaRPr>
          </a:p>
        </p:txBody>
      </p:sp>
      <p:pic>
        <p:nvPicPr>
          <p:cNvPr id="431" name="Google Shape;431;p63"/>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4"/>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l">
              <a:spcBef>
                <a:spcPts val="0"/>
              </a:spcBef>
              <a:spcAft>
                <a:spcPts val="0"/>
              </a:spcAft>
              <a:buNone/>
            </a:pPr>
            <a:r>
              <a:rPr lang="en" sz="3200">
                <a:latin typeface="Ubuntu"/>
                <a:ea typeface="Ubuntu"/>
                <a:cs typeface="Ubuntu"/>
                <a:sym typeface="Ubuntu"/>
              </a:rPr>
              <a:t>4. Create a Value Proposition Statement</a:t>
            </a:r>
            <a:endParaRPr sz="3200">
              <a:latin typeface="Ubuntu"/>
              <a:ea typeface="Ubuntu"/>
              <a:cs typeface="Ubuntu"/>
              <a:sym typeface="Ubuntu"/>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a:t>
            </a:r>
            <a:r>
              <a:rPr lang="en" sz="2800">
                <a:solidFill>
                  <a:srgbClr val="1074A2"/>
                </a:solidFill>
                <a:latin typeface="Ubuntu"/>
                <a:ea typeface="Ubuntu"/>
                <a:cs typeface="Ubuntu"/>
                <a:sym typeface="Ubuntu"/>
              </a:rPr>
              <a:t>. Create a Value Proposition Statement</a:t>
            </a:r>
            <a:endParaRPr>
              <a:solidFill>
                <a:srgbClr val="1074A2"/>
              </a:solidFill>
            </a:endParaRPr>
          </a:p>
        </p:txBody>
      </p:sp>
      <p:sp>
        <p:nvSpPr>
          <p:cNvPr id="442" name="Google Shape;442;p6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Introduction</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Clr>
                <a:srgbClr val="000000"/>
              </a:buClr>
              <a:buSzPts val="1100"/>
              <a:buFont typeface="Arial"/>
              <a:buNone/>
            </a:pPr>
            <a:r>
              <a:rPr lang="en">
                <a:solidFill>
                  <a:srgbClr val="58595B"/>
                </a:solidFill>
              </a:rPr>
              <a:t>The value proposition statement is one sentence that outlines the unique benefits delivered by your product or solution to your target audience. This is the reason why your customer should buy from your company.</a:t>
            </a:r>
            <a:endParaRPr>
              <a:solidFill>
                <a:srgbClr val="58595B"/>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a:t>
            </a:r>
            <a:r>
              <a:rPr lang="en" sz="2800">
                <a:solidFill>
                  <a:srgbClr val="1074A2"/>
                </a:solidFill>
                <a:latin typeface="Ubuntu"/>
                <a:ea typeface="Ubuntu"/>
                <a:cs typeface="Ubuntu"/>
                <a:sym typeface="Ubuntu"/>
              </a:rPr>
              <a:t>. Create a Value Proposition Statement</a:t>
            </a:r>
            <a:endParaRPr>
              <a:solidFill>
                <a:srgbClr val="1074A2"/>
              </a:solidFill>
            </a:endParaRPr>
          </a:p>
        </p:txBody>
      </p:sp>
      <p:sp>
        <p:nvSpPr>
          <p:cNvPr id="448" name="Google Shape;448;p6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What?</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In this module, you will learn about the elements of a value proposition statement.</a:t>
            </a:r>
            <a:endParaRPr>
              <a:solidFill>
                <a:srgbClr val="58595B"/>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54" name="Google Shape;454;p6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Why?</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You will use this value proposition statement every time you’re asked to explain your business. It’ll be used in your marketing materials, on your website, in every pitch, grant application, etc.</a:t>
            </a:r>
            <a:endParaRPr>
              <a:solidFill>
                <a:srgbClr val="58595B"/>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60" name="Google Shape;460;p6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Where?</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Being able to confidently describe your value proposition is integral to move on to the next activity; customer discovery.</a:t>
            </a:r>
            <a:endParaRPr>
              <a:solidFill>
                <a:srgbClr val="58595B"/>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66" name="Google Shape;466;p6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Approach</a:t>
            </a:r>
            <a:endParaRPr b="1">
              <a:solidFill>
                <a:srgbClr val="58595B"/>
              </a:solidFill>
            </a:endParaRPr>
          </a:p>
          <a:p>
            <a:pPr indent="0" lvl="0" marL="0" rtl="0" algn="l">
              <a:spcBef>
                <a:spcPts val="0"/>
              </a:spcBef>
              <a:spcAft>
                <a:spcPts val="0"/>
              </a:spcAft>
              <a:buClr>
                <a:schemeClr val="dk1"/>
              </a:buClr>
              <a:buSzPts val="1100"/>
              <a:buFont typeface="Arial"/>
              <a:buNone/>
            </a:pPr>
            <a:r>
              <a:t/>
            </a:r>
            <a:endParaRPr b="1">
              <a:solidFill>
                <a:srgbClr val="58595B"/>
              </a:solidFill>
            </a:endParaRPr>
          </a:p>
          <a:p>
            <a:pPr indent="0" lvl="0" marL="0" rtl="0" algn="l">
              <a:spcBef>
                <a:spcPts val="0"/>
              </a:spcBef>
              <a:spcAft>
                <a:spcPts val="0"/>
              </a:spcAft>
              <a:buNone/>
            </a:pPr>
            <a:r>
              <a:rPr lang="en">
                <a:solidFill>
                  <a:srgbClr val="58595B"/>
                </a:solidFill>
              </a:rPr>
              <a:t>We’ll start by analyzing the components of a value proposition statement. Then we will look at the difference between a good and bad value proposition statement. Finally, we’ll create your value proposition statement.</a:t>
            </a:r>
            <a:endParaRPr>
              <a:solidFill>
                <a:srgbClr val="58595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By completing this course, you will be able to clearly communicate your value proposition to your target market</a:t>
            </a:r>
            <a:r>
              <a:rPr lang="en">
                <a:solidFill>
                  <a:srgbClr val="58595B"/>
                </a:solidFill>
              </a:rPr>
              <a:t> </a:t>
            </a:r>
            <a:r>
              <a:rPr lang="en">
                <a:solidFill>
                  <a:srgbClr val="58595B"/>
                </a:solidFill>
              </a:rPr>
              <a:t>and validate their experience with your proposed problem and their willingness to pay for your solution.</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In addition, you will identify and validate each element of your business model, to better allocate your resources in a manageable way.</a:t>
            </a:r>
            <a:endParaRPr>
              <a:solidFill>
                <a:srgbClr val="7EB54A"/>
              </a:solidFill>
            </a:endParaRPr>
          </a:p>
        </p:txBody>
      </p:sp>
      <p:sp>
        <p:nvSpPr>
          <p:cNvPr id="96" name="Google Shape;96;p16"/>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Why</a:t>
            </a:r>
            <a:r>
              <a:rPr lang="en" sz="2800">
                <a:solidFill>
                  <a:srgbClr val="1074A2"/>
                </a:solidFill>
                <a:latin typeface="Ubuntu"/>
                <a:ea typeface="Ubuntu"/>
                <a:cs typeface="Ubuntu"/>
                <a:sym typeface="Ubuntu"/>
              </a:rPr>
              <a:t>?</a:t>
            </a:r>
            <a:endParaRPr sz="2800">
              <a:solidFill>
                <a:srgbClr val="1074A2"/>
              </a:solidFill>
              <a:latin typeface="Ubuntu"/>
              <a:ea typeface="Ubuntu"/>
              <a:cs typeface="Ubuntu"/>
              <a:sym typeface="Ubuntu"/>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72" name="Google Shape;472;p7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Value proposition statement is one sentence that outlines the unique benefits delivered by your product or solution to your target audience. This is a hypothesis based on your current assumptions. Once you have established your hypothesis, you will go on to validate your assumptions using primary and secondary research.</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rgbClr val="000000"/>
              </a:buClr>
              <a:buSzPts val="1100"/>
              <a:buFont typeface="Arial"/>
              <a:buNone/>
            </a:pPr>
            <a:r>
              <a:rPr lang="en">
                <a:solidFill>
                  <a:srgbClr val="58595B"/>
                </a:solidFill>
              </a:rPr>
              <a:t>Watch the following video: </a:t>
            </a:r>
            <a:r>
              <a:rPr lang="en" u="sng">
                <a:solidFill>
                  <a:srgbClr val="7EB54A"/>
                </a:solidFill>
                <a:hlinkClick r:id="rId3">
                  <a:extLst>
                    <a:ext uri="{A12FA001-AC4F-418D-AE19-62706E023703}">
                      <ahyp:hlinkClr val="tx"/>
                    </a:ext>
                  </a:extLst>
                </a:hlinkClick>
              </a:rPr>
              <a:t>Understanding Value Proposition</a:t>
            </a:r>
            <a:endParaRPr>
              <a:solidFill>
                <a:srgbClr val="7EB54A"/>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78" name="Google Shape;478;p71"/>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The value proposition statement includes three components.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What is the problem you are solving?</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Why is this an important problem that hasn’t been solved?</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Who are you solving it for (target market)?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Who is going to be your first 100 customers?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What is the impact your solution will have?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Is your problem important enough to the target market? What makes your solution unique? What are the benefits to your solution?</a:t>
            </a:r>
            <a:endParaRPr>
              <a:solidFill>
                <a:srgbClr val="58595B"/>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84" name="Google Shape;484;p7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The format for a value proposition statement is as follows:</a:t>
            </a:r>
            <a:endParaRPr>
              <a:solidFill>
                <a:srgbClr val="58595B"/>
              </a:solidFill>
            </a:endParaRPr>
          </a:p>
          <a:p>
            <a:pPr indent="0" lvl="0" marL="0" rtl="0" algn="l">
              <a:spcBef>
                <a:spcPts val="0"/>
              </a:spcBef>
              <a:spcAft>
                <a:spcPts val="0"/>
              </a:spcAft>
              <a:buNone/>
            </a:pPr>
            <a:r>
              <a:t/>
            </a:r>
            <a:endParaRPr>
              <a:solidFill>
                <a:srgbClr val="58595B"/>
              </a:solidFill>
            </a:endParaRPr>
          </a:p>
        </p:txBody>
      </p:sp>
      <p:graphicFrame>
        <p:nvGraphicFramePr>
          <p:cNvPr id="485" name="Google Shape;485;p72"/>
          <p:cNvGraphicFramePr/>
          <p:nvPr/>
        </p:nvGraphicFramePr>
        <p:xfrm>
          <a:off x="361950" y="1971850"/>
          <a:ext cx="3000000" cy="3000000"/>
        </p:xfrm>
        <a:graphic>
          <a:graphicData uri="http://schemas.openxmlformats.org/drawingml/2006/table">
            <a:tbl>
              <a:tblPr>
                <a:noFill/>
                <a:tableStyleId>{43ED1F9B-939B-4614-BACC-271CE34FE230}</a:tableStyleId>
              </a:tblPr>
              <a:tblGrid>
                <a:gridCol w="2081675"/>
                <a:gridCol w="4985425"/>
              </a:tblGrid>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For</a:t>
                      </a:r>
                      <a:endParaRPr b="1" sz="16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Ubuntu Condensed"/>
                          <a:ea typeface="Ubuntu Condensed"/>
                          <a:cs typeface="Ubuntu Condensed"/>
                          <a:sym typeface="Ubuntu Condensed"/>
                        </a:rPr>
                        <a:t>[insert your target customer]</a:t>
                      </a:r>
                      <a:endParaRPr sz="16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Who</a:t>
                      </a:r>
                      <a:endParaRPr b="1" sz="16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Ubuntu Condensed"/>
                          <a:ea typeface="Ubuntu Condensed"/>
                          <a:cs typeface="Ubuntu Condensed"/>
                          <a:sym typeface="Ubuntu Condensed"/>
                        </a:rPr>
                        <a:t>[insert their problem or need]</a:t>
                      </a:r>
                      <a:endParaRPr sz="16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We have developed</a:t>
                      </a:r>
                      <a:endParaRPr b="1" sz="16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Ubuntu Condensed"/>
                          <a:ea typeface="Ubuntu Condensed"/>
                          <a:cs typeface="Ubuntu Condensed"/>
                          <a:sym typeface="Ubuntu Condensed"/>
                        </a:rPr>
                        <a:t>[insert your product or service]</a:t>
                      </a:r>
                      <a:endParaRPr sz="16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B6B90"/>
                          </a:solidFill>
                          <a:latin typeface="Ubuntu"/>
                          <a:ea typeface="Ubuntu"/>
                          <a:cs typeface="Ubuntu"/>
                          <a:sym typeface="Ubuntu"/>
                        </a:rPr>
                        <a:t>That helps</a:t>
                      </a:r>
                      <a:endParaRPr b="1" sz="16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58595B"/>
                          </a:solidFill>
                          <a:latin typeface="Ubuntu Condensed"/>
                          <a:ea typeface="Ubuntu Condensed"/>
                          <a:cs typeface="Ubuntu Condensed"/>
                          <a:sym typeface="Ubuntu Condensed"/>
                        </a:rPr>
                        <a:t>[list the values of the product or service]</a:t>
                      </a:r>
                      <a:endParaRPr sz="16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91" name="Google Shape;491;p7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Bad Example</a:t>
            </a:r>
            <a:endParaRPr>
              <a:solidFill>
                <a:srgbClr val="58595B"/>
              </a:solidFill>
            </a:endParaRPr>
          </a:p>
          <a:p>
            <a:pPr indent="0" lvl="0" marL="0" rtl="0" algn="l">
              <a:spcBef>
                <a:spcPts val="0"/>
              </a:spcBef>
              <a:spcAft>
                <a:spcPts val="0"/>
              </a:spcAft>
              <a:buNone/>
            </a:pPr>
            <a:r>
              <a:t/>
            </a:r>
            <a:endParaRPr>
              <a:solidFill>
                <a:srgbClr val="58595B"/>
              </a:solidFill>
            </a:endParaRPr>
          </a:p>
        </p:txBody>
      </p:sp>
      <p:graphicFrame>
        <p:nvGraphicFramePr>
          <p:cNvPr id="492" name="Google Shape;492;p73"/>
          <p:cNvGraphicFramePr/>
          <p:nvPr/>
        </p:nvGraphicFramePr>
        <p:xfrm>
          <a:off x="361950" y="1971850"/>
          <a:ext cx="3000000" cy="3000000"/>
        </p:xfrm>
        <a:graphic>
          <a:graphicData uri="http://schemas.openxmlformats.org/drawingml/2006/table">
            <a:tbl>
              <a:tblPr>
                <a:noFill/>
                <a:tableStyleId>{43ED1F9B-939B-4614-BACC-271CE34FE230}</a:tableStyleId>
              </a:tblPr>
              <a:tblGrid>
                <a:gridCol w="2081675"/>
                <a:gridCol w="4985425"/>
              </a:tblGrid>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For</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Anyone who works</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Who</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Needs a ride to work</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We have developed</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The amazing Zoomie’s Rideshare</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That helps</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People get to work faster</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498" name="Google Shape;498;p7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Why is it bad?</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Is it clear…</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Who the first 100 customers are? What is their demographic? - </a:t>
            </a:r>
            <a:r>
              <a:rPr lang="en">
                <a:solidFill>
                  <a:srgbClr val="FF0000"/>
                </a:solidFill>
              </a:rPr>
              <a:t>No</a:t>
            </a:r>
            <a:endParaRPr>
              <a:solidFill>
                <a:srgbClr val="FF0000"/>
              </a:solidFill>
            </a:endParaRPr>
          </a:p>
          <a:p>
            <a:pPr indent="-361950" lvl="0" marL="457200" rtl="0" algn="l">
              <a:spcBef>
                <a:spcPts val="0"/>
              </a:spcBef>
              <a:spcAft>
                <a:spcPts val="0"/>
              </a:spcAft>
              <a:buClr>
                <a:srgbClr val="58595B"/>
              </a:buClr>
              <a:buSzPts val="2100"/>
              <a:buChar char="-"/>
            </a:pPr>
            <a:r>
              <a:rPr lang="en">
                <a:solidFill>
                  <a:srgbClr val="58595B"/>
                </a:solidFill>
              </a:rPr>
              <a:t>What problem they are experiencing? - </a:t>
            </a:r>
            <a:r>
              <a:rPr lang="en">
                <a:solidFill>
                  <a:srgbClr val="FF0000"/>
                </a:solidFill>
              </a:rPr>
              <a:t>No</a:t>
            </a:r>
            <a:endParaRPr>
              <a:solidFill>
                <a:srgbClr val="FF0000"/>
              </a:solidFill>
            </a:endParaRPr>
          </a:p>
          <a:p>
            <a:pPr indent="-361950" lvl="0" marL="457200" rtl="0" algn="l">
              <a:spcBef>
                <a:spcPts val="0"/>
              </a:spcBef>
              <a:spcAft>
                <a:spcPts val="0"/>
              </a:spcAft>
              <a:buClr>
                <a:srgbClr val="58595B"/>
              </a:buClr>
              <a:buSzPts val="2100"/>
              <a:buChar char="-"/>
            </a:pPr>
            <a:r>
              <a:rPr lang="en">
                <a:solidFill>
                  <a:srgbClr val="58595B"/>
                </a:solidFill>
              </a:rPr>
              <a:t>What the value of the solution is? - </a:t>
            </a:r>
            <a:r>
              <a:rPr lang="en">
                <a:solidFill>
                  <a:srgbClr val="FF0000"/>
                </a:solidFill>
              </a:rPr>
              <a:t>No</a:t>
            </a:r>
            <a:endParaRPr>
              <a:solidFill>
                <a:srgbClr val="FF0000"/>
              </a:solidFill>
            </a:endParaRPr>
          </a:p>
          <a:p>
            <a:pPr indent="-361950" lvl="0" marL="457200" rtl="0" algn="l">
              <a:spcBef>
                <a:spcPts val="0"/>
              </a:spcBef>
              <a:spcAft>
                <a:spcPts val="0"/>
              </a:spcAft>
              <a:buClr>
                <a:srgbClr val="58595B"/>
              </a:buClr>
              <a:buSzPts val="2100"/>
              <a:buChar char="-"/>
            </a:pPr>
            <a:r>
              <a:rPr lang="en">
                <a:solidFill>
                  <a:srgbClr val="58595B"/>
                </a:solidFill>
              </a:rPr>
              <a:t>Is it without empty words? - </a:t>
            </a:r>
            <a:r>
              <a:rPr lang="en">
                <a:solidFill>
                  <a:srgbClr val="FF0000"/>
                </a:solidFill>
              </a:rPr>
              <a:t>No</a:t>
            </a:r>
            <a:endParaRPr>
              <a:solidFill>
                <a:srgbClr val="FF0000"/>
              </a:solidFill>
            </a:endParaRPr>
          </a:p>
          <a:p>
            <a:pPr indent="-361950" lvl="0" marL="457200" rtl="0" algn="l">
              <a:spcBef>
                <a:spcPts val="0"/>
              </a:spcBef>
              <a:spcAft>
                <a:spcPts val="0"/>
              </a:spcAft>
              <a:buClr>
                <a:srgbClr val="58595B"/>
              </a:buClr>
              <a:buSzPts val="2100"/>
              <a:buChar char="-"/>
            </a:pPr>
            <a:r>
              <a:rPr lang="en">
                <a:solidFill>
                  <a:srgbClr val="58595B"/>
                </a:solidFill>
              </a:rPr>
              <a:t>Is the problem focused and not broad? - </a:t>
            </a:r>
            <a:r>
              <a:rPr lang="en">
                <a:solidFill>
                  <a:srgbClr val="FF0000"/>
                </a:solidFill>
              </a:rPr>
              <a:t>No</a:t>
            </a:r>
            <a:endParaRPr>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504" name="Google Shape;504;p7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Good</a:t>
            </a:r>
            <a:r>
              <a:rPr lang="en">
                <a:solidFill>
                  <a:srgbClr val="58595B"/>
                </a:solidFill>
              </a:rPr>
              <a:t> Example</a:t>
            </a:r>
            <a:endParaRPr>
              <a:solidFill>
                <a:srgbClr val="58595B"/>
              </a:solidFill>
            </a:endParaRPr>
          </a:p>
          <a:p>
            <a:pPr indent="0" lvl="0" marL="0" rtl="0" algn="l">
              <a:spcBef>
                <a:spcPts val="0"/>
              </a:spcBef>
              <a:spcAft>
                <a:spcPts val="0"/>
              </a:spcAft>
              <a:buNone/>
            </a:pPr>
            <a:r>
              <a:t/>
            </a:r>
            <a:endParaRPr>
              <a:solidFill>
                <a:srgbClr val="58595B"/>
              </a:solidFill>
            </a:endParaRPr>
          </a:p>
        </p:txBody>
      </p:sp>
      <p:graphicFrame>
        <p:nvGraphicFramePr>
          <p:cNvPr id="505" name="Google Shape;505;p75"/>
          <p:cNvGraphicFramePr/>
          <p:nvPr/>
        </p:nvGraphicFramePr>
        <p:xfrm>
          <a:off x="361950" y="1971850"/>
          <a:ext cx="3000000" cy="3000000"/>
        </p:xfrm>
        <a:graphic>
          <a:graphicData uri="http://schemas.openxmlformats.org/drawingml/2006/table">
            <a:tbl>
              <a:tblPr>
                <a:noFill/>
                <a:tableStyleId>{43ED1F9B-939B-4614-BACC-271CE34FE230}</a:tableStyleId>
              </a:tblPr>
              <a:tblGrid>
                <a:gridCol w="2081675"/>
                <a:gridCol w="4985425"/>
              </a:tblGrid>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For</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Low-income students and young adults </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Who</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Need accessible and affordable form of transportation to commute while living in an expensive city</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We have developed</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Zoomie’s Rideshare</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That helps</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Commuters travel reliably</a:t>
                      </a:r>
                      <a:endParaRPr sz="1800">
                        <a:solidFill>
                          <a:srgbClr val="58595B"/>
                        </a:solidFill>
                        <a:latin typeface="Ubuntu Condensed"/>
                        <a:ea typeface="Ubuntu Condensed"/>
                        <a:cs typeface="Ubuntu Condensed"/>
                        <a:sym typeface="Ubuntu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511" name="Google Shape;511;p7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Why is it good?</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Is it clear…</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Who the first 100 customers are? What is there demographic? - </a:t>
            </a:r>
            <a:r>
              <a:rPr lang="en">
                <a:solidFill>
                  <a:srgbClr val="7EB54A"/>
                </a:solidFill>
              </a:rPr>
              <a:t>Yes</a:t>
            </a:r>
            <a:endParaRPr>
              <a:solidFill>
                <a:srgbClr val="7EB54A"/>
              </a:solidFill>
            </a:endParaRPr>
          </a:p>
          <a:p>
            <a:pPr indent="-361950" lvl="0" marL="457200" rtl="0" algn="l">
              <a:spcBef>
                <a:spcPts val="0"/>
              </a:spcBef>
              <a:spcAft>
                <a:spcPts val="0"/>
              </a:spcAft>
              <a:buClr>
                <a:srgbClr val="58595B"/>
              </a:buClr>
              <a:buSzPts val="2100"/>
              <a:buChar char="-"/>
            </a:pPr>
            <a:r>
              <a:rPr lang="en">
                <a:solidFill>
                  <a:srgbClr val="58595B"/>
                </a:solidFill>
              </a:rPr>
              <a:t>What problem they are experiencing? - </a:t>
            </a:r>
            <a:r>
              <a:rPr lang="en">
                <a:solidFill>
                  <a:srgbClr val="7EB54A"/>
                </a:solidFill>
              </a:rPr>
              <a:t>Yes</a:t>
            </a:r>
            <a:endParaRPr>
              <a:solidFill>
                <a:srgbClr val="7EB54A"/>
              </a:solidFill>
            </a:endParaRPr>
          </a:p>
          <a:p>
            <a:pPr indent="-361950" lvl="0" marL="457200" rtl="0" algn="l">
              <a:spcBef>
                <a:spcPts val="0"/>
              </a:spcBef>
              <a:spcAft>
                <a:spcPts val="0"/>
              </a:spcAft>
              <a:buClr>
                <a:srgbClr val="58595B"/>
              </a:buClr>
              <a:buSzPts val="2100"/>
              <a:buChar char="-"/>
            </a:pPr>
            <a:r>
              <a:rPr lang="en">
                <a:solidFill>
                  <a:srgbClr val="58595B"/>
                </a:solidFill>
              </a:rPr>
              <a:t>What the value of the solution is? - </a:t>
            </a:r>
            <a:r>
              <a:rPr lang="en">
                <a:solidFill>
                  <a:srgbClr val="7EB54A"/>
                </a:solidFill>
              </a:rPr>
              <a:t>Yes</a:t>
            </a:r>
            <a:endParaRPr>
              <a:solidFill>
                <a:srgbClr val="7EB54A"/>
              </a:solidFill>
            </a:endParaRPr>
          </a:p>
          <a:p>
            <a:pPr indent="-361950" lvl="0" marL="457200" rtl="0" algn="l">
              <a:spcBef>
                <a:spcPts val="0"/>
              </a:spcBef>
              <a:spcAft>
                <a:spcPts val="0"/>
              </a:spcAft>
              <a:buClr>
                <a:srgbClr val="58595B"/>
              </a:buClr>
              <a:buSzPts val="2100"/>
              <a:buChar char="-"/>
            </a:pPr>
            <a:r>
              <a:rPr lang="en">
                <a:solidFill>
                  <a:srgbClr val="58595B"/>
                </a:solidFill>
              </a:rPr>
              <a:t>Is it without empty words? - </a:t>
            </a:r>
            <a:r>
              <a:rPr lang="en">
                <a:solidFill>
                  <a:srgbClr val="7EB54A"/>
                </a:solidFill>
              </a:rPr>
              <a:t>Yes</a:t>
            </a:r>
            <a:endParaRPr>
              <a:solidFill>
                <a:srgbClr val="7EB54A"/>
              </a:solidFill>
            </a:endParaRPr>
          </a:p>
          <a:p>
            <a:pPr indent="-361950" lvl="0" marL="457200" rtl="0" algn="l">
              <a:spcBef>
                <a:spcPts val="0"/>
              </a:spcBef>
              <a:spcAft>
                <a:spcPts val="0"/>
              </a:spcAft>
              <a:buClr>
                <a:srgbClr val="58595B"/>
              </a:buClr>
              <a:buSzPts val="2100"/>
              <a:buChar char="-"/>
            </a:pPr>
            <a:r>
              <a:rPr lang="en">
                <a:solidFill>
                  <a:srgbClr val="58595B"/>
                </a:solidFill>
              </a:rPr>
              <a:t>Is the problem focused and not broad? - </a:t>
            </a:r>
            <a:r>
              <a:rPr lang="en">
                <a:solidFill>
                  <a:srgbClr val="7EB54A"/>
                </a:solidFill>
              </a:rPr>
              <a:t>Yes</a:t>
            </a:r>
            <a:endParaRPr>
              <a:solidFill>
                <a:srgbClr val="7EB54A"/>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sp>
        <p:nvSpPr>
          <p:cNvPr id="517" name="Google Shape;517;p7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Complete the next slide by filling in the empty fields to draft a value proposition statement.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Advice: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You may have multiple target markets. Start with a segment of your audience. Do well in that segment, then move on to the next.</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Don’t use empty words (amazing, revolutionary, groundbreaking, etc.). This is for your customers to decide!</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Draft multiple statements if you’re unsure.</a:t>
            </a:r>
            <a:endParaRPr>
              <a:solidFill>
                <a:srgbClr val="58595B"/>
              </a:solidFill>
            </a:endParaRPr>
          </a:p>
        </p:txBody>
      </p:sp>
      <p:pic>
        <p:nvPicPr>
          <p:cNvPr id="518" name="Google Shape;518;p77"/>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SzPts val="1100"/>
              <a:buFont typeface="Arial"/>
              <a:buNone/>
            </a:pPr>
            <a:r>
              <a:rPr lang="en" sz="2800">
                <a:solidFill>
                  <a:srgbClr val="1074A2"/>
                </a:solidFill>
                <a:latin typeface="Ubuntu"/>
                <a:ea typeface="Ubuntu"/>
                <a:cs typeface="Ubuntu"/>
                <a:sym typeface="Ubuntu"/>
              </a:rPr>
              <a:t>4. Create a Value Proposition Statement</a:t>
            </a:r>
            <a:endParaRPr>
              <a:solidFill>
                <a:srgbClr val="1074A2"/>
              </a:solidFill>
            </a:endParaRPr>
          </a:p>
        </p:txBody>
      </p:sp>
      <p:pic>
        <p:nvPicPr>
          <p:cNvPr id="524" name="Google Shape;524;p78"/>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525" name="Google Shape;525;p78"/>
          <p:cNvGraphicFramePr/>
          <p:nvPr/>
        </p:nvGraphicFramePr>
        <p:xfrm>
          <a:off x="461425" y="1268038"/>
          <a:ext cx="3000000" cy="3000000"/>
        </p:xfrm>
        <a:graphic>
          <a:graphicData uri="http://schemas.openxmlformats.org/drawingml/2006/table">
            <a:tbl>
              <a:tblPr>
                <a:noFill/>
                <a:tableStyleId>{43ED1F9B-939B-4614-BACC-271CE34FE230}</a:tableStyleId>
              </a:tblPr>
              <a:tblGrid>
                <a:gridCol w="2383000"/>
                <a:gridCol w="5989400"/>
              </a:tblGrid>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For</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[insert your target customer]</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r>
              <a:tr h="381000">
                <a:tc gridSpan="2">
                  <a:txBody>
                    <a:bodyPr/>
                    <a:lstStyle/>
                    <a:p>
                      <a:pPr indent="0" lvl="0" marL="0" rtl="0" algn="l">
                        <a:spcBef>
                          <a:spcPts val="0"/>
                        </a:spcBef>
                        <a:spcAft>
                          <a:spcPts val="0"/>
                        </a:spcAft>
                        <a:buNone/>
                      </a:pPr>
                      <a:r>
                        <a:t/>
                      </a:r>
                      <a:endParaRPr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hMerge="1"/>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Who</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[insert their problem or need]</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r>
              <a:tr h="381000">
                <a:tc gridSpan="2">
                  <a:txBody>
                    <a:bodyPr/>
                    <a:lstStyle/>
                    <a:p>
                      <a:pPr indent="0" lvl="0" marL="0" rtl="0" algn="l">
                        <a:spcBef>
                          <a:spcPts val="0"/>
                        </a:spcBef>
                        <a:spcAft>
                          <a:spcPts val="0"/>
                        </a:spcAft>
                        <a:buNone/>
                      </a:pPr>
                      <a:r>
                        <a:t/>
                      </a:r>
                      <a:endParaRPr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hMerge="1"/>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We have developed</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[insert your product or service]</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r>
              <a:tr h="381000">
                <a:tc gridSpan="2">
                  <a:txBody>
                    <a:bodyPr/>
                    <a:lstStyle/>
                    <a:p>
                      <a:pPr indent="0" lvl="0" marL="0" rtl="0" algn="l">
                        <a:spcBef>
                          <a:spcPts val="0"/>
                        </a:spcBef>
                        <a:spcAft>
                          <a:spcPts val="0"/>
                        </a:spcAft>
                        <a:buNone/>
                      </a:pPr>
                      <a:r>
                        <a:t/>
                      </a:r>
                      <a:endParaRPr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hMerge="1"/>
              </a:tr>
              <a:tr h="381000">
                <a:tc>
                  <a:txBody>
                    <a:bodyPr/>
                    <a:lstStyle/>
                    <a:p>
                      <a:pPr indent="0" lvl="0" marL="0" rtl="0" algn="l">
                        <a:spcBef>
                          <a:spcPts val="0"/>
                        </a:spcBef>
                        <a:spcAft>
                          <a:spcPts val="0"/>
                        </a:spcAft>
                        <a:buNone/>
                      </a:pPr>
                      <a:r>
                        <a:rPr b="1" lang="en" sz="1800">
                          <a:solidFill>
                            <a:srgbClr val="1B6B90"/>
                          </a:solidFill>
                          <a:latin typeface="Ubuntu"/>
                          <a:ea typeface="Ubuntu"/>
                          <a:cs typeface="Ubuntu"/>
                          <a:sym typeface="Ubuntu"/>
                        </a:rPr>
                        <a:t>That helps</a:t>
                      </a:r>
                      <a:endParaRPr b="1" sz="1800">
                        <a:solidFill>
                          <a:srgbClr val="1B6B90"/>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28575">
                      <a:solidFill>
                        <a:srgbClr val="58595B"/>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58595B"/>
                          </a:solidFill>
                          <a:latin typeface="Ubuntu Condensed"/>
                          <a:ea typeface="Ubuntu Condensed"/>
                          <a:cs typeface="Ubuntu Condensed"/>
                          <a:sym typeface="Ubuntu Condensed"/>
                        </a:rPr>
                        <a:t>[list the values of the product or service]</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4. Create a Value Proposition Statement</a:t>
            </a:r>
            <a:endParaRPr sz="2800">
              <a:solidFill>
                <a:srgbClr val="1074A2"/>
              </a:solidFill>
              <a:latin typeface="Ubuntu"/>
              <a:ea typeface="Ubuntu"/>
              <a:cs typeface="Ubuntu"/>
              <a:sym typeface="Ubuntu"/>
            </a:endParaRPr>
          </a:p>
        </p:txBody>
      </p:sp>
      <p:sp>
        <p:nvSpPr>
          <p:cNvPr id="531" name="Google Shape;531;p7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Reminder</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REMEMBER: This is just a </a:t>
            </a:r>
            <a:r>
              <a:rPr lang="en" u="sng">
                <a:solidFill>
                  <a:srgbClr val="58595B"/>
                </a:solidFill>
              </a:rPr>
              <a:t>draft value proposition statement</a:t>
            </a:r>
            <a:r>
              <a:rPr lang="en">
                <a:solidFill>
                  <a:srgbClr val="58595B"/>
                </a:solidFill>
              </a:rPr>
              <a:t>. You will update this after the customer discovery phase in Activity 5.</a:t>
            </a:r>
            <a:endParaRPr>
              <a:solidFill>
                <a:srgbClr val="58595B"/>
              </a:solidFill>
            </a:endParaRPr>
          </a:p>
        </p:txBody>
      </p:sp>
      <p:pic>
        <p:nvPicPr>
          <p:cNvPr id="532" name="Google Shape;532;p79"/>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Once you have clearly identified and validated your problem statement, value proposition, customer discovery, and business model canvas, you will be ready to enter the prototyping phase.</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 will cover prototyping in a future course.</a:t>
            </a:r>
            <a:endParaRPr>
              <a:solidFill>
                <a:srgbClr val="7EB54A"/>
              </a:solidFill>
            </a:endParaRPr>
          </a:p>
        </p:txBody>
      </p:sp>
      <p:sp>
        <p:nvSpPr>
          <p:cNvPr id="102" name="Google Shape;102;p17"/>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Where</a:t>
            </a:r>
            <a:r>
              <a:rPr lang="en" sz="2800">
                <a:solidFill>
                  <a:srgbClr val="1074A2"/>
                </a:solidFill>
                <a:latin typeface="Ubuntu"/>
                <a:ea typeface="Ubuntu"/>
                <a:cs typeface="Ubuntu"/>
                <a:sym typeface="Ubuntu"/>
              </a:rPr>
              <a:t>?</a:t>
            </a:r>
            <a:endParaRPr sz="2800">
              <a:solidFill>
                <a:srgbClr val="1074A2"/>
              </a:solidFill>
              <a:latin typeface="Ubuntu"/>
              <a:ea typeface="Ubuntu"/>
              <a:cs typeface="Ubuntu"/>
              <a:sym typeface="Ubuntu"/>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0"/>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Clr>
                <a:schemeClr val="dk1"/>
              </a:buClr>
              <a:buSzPts val="1100"/>
              <a:buFont typeface="Arial"/>
              <a:buNone/>
            </a:pPr>
            <a:r>
              <a:rPr b="1" lang="en">
                <a:solidFill>
                  <a:srgbClr val="58595B"/>
                </a:solidFill>
              </a:rPr>
              <a:t>Next Steps</a:t>
            </a:r>
            <a:endParaRPr b="1">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Save your workbook</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Attend office hours to get feedback on this activity from an Innovation Advisor</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b="1" lang="en">
                <a:solidFill>
                  <a:srgbClr val="58595B"/>
                </a:solidFill>
              </a:rPr>
              <a:t>Conclusion</a:t>
            </a:r>
            <a:endParaRPr b="1">
              <a:solidFill>
                <a:srgbClr val="58595B"/>
              </a:solidFill>
            </a:endParaRPr>
          </a:p>
          <a:p>
            <a:pPr indent="0" lvl="0" marL="0" rtl="0" algn="l">
              <a:spcBef>
                <a:spcPts val="0"/>
              </a:spcBef>
              <a:spcAft>
                <a:spcPts val="0"/>
              </a:spcAft>
              <a:buNone/>
            </a:pPr>
            <a:r>
              <a:rPr lang="en">
                <a:solidFill>
                  <a:srgbClr val="58595B"/>
                </a:solidFill>
              </a:rPr>
              <a:t>Now that you’ve drafted a value proposition statement, you need to validate that the problem actually exists. We’ll cover that next in </a:t>
            </a:r>
            <a:r>
              <a:rPr b="1" lang="en">
                <a:solidFill>
                  <a:srgbClr val="58595B"/>
                </a:solidFill>
              </a:rPr>
              <a:t>5. Customer Discovery</a:t>
            </a:r>
            <a:r>
              <a:rPr lang="en">
                <a:solidFill>
                  <a:srgbClr val="58595B"/>
                </a:solidFill>
              </a:rPr>
              <a:t>.</a:t>
            </a:r>
            <a:endParaRPr>
              <a:solidFill>
                <a:srgbClr val="58595B"/>
              </a:solidFill>
            </a:endParaRPr>
          </a:p>
        </p:txBody>
      </p:sp>
      <p:sp>
        <p:nvSpPr>
          <p:cNvPr id="538" name="Google Shape;538;p80"/>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500">
                <a:solidFill>
                  <a:srgbClr val="1074A2"/>
                </a:solidFill>
                <a:latin typeface="Ubuntu"/>
                <a:ea typeface="Ubuntu"/>
                <a:cs typeface="Ubuntu"/>
                <a:sym typeface="Ubuntu"/>
              </a:rPr>
              <a:t>4. Create a Value Proposition Statement</a:t>
            </a:r>
            <a:endParaRPr sz="2500">
              <a:solidFill>
                <a:srgbClr val="1074A2"/>
              </a:solidFill>
              <a:latin typeface="Ubuntu"/>
              <a:ea typeface="Ubuntu"/>
              <a:cs typeface="Ubuntu"/>
              <a:sym typeface="Ubuntu"/>
            </a:endParaRPr>
          </a:p>
        </p:txBody>
      </p:sp>
      <p:pic>
        <p:nvPicPr>
          <p:cNvPr id="539" name="Google Shape;539;p80"/>
          <p:cNvPicPr preferRelativeResize="0"/>
          <p:nvPr/>
        </p:nvPicPr>
        <p:blipFill>
          <a:blip r:embed="rId3">
            <a:alphaModFix/>
          </a:blip>
          <a:stretch>
            <a:fillRect/>
          </a:stretch>
        </p:blipFill>
        <p:spPr>
          <a:xfrm>
            <a:off x="7875951" y="-12"/>
            <a:ext cx="1268050" cy="12680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1"/>
          <p:cNvSpPr txBox="1"/>
          <p:nvPr>
            <p:ph type="title"/>
          </p:nvPr>
        </p:nvSpPr>
        <p:spPr>
          <a:xfrm>
            <a:off x="0" y="1971675"/>
            <a:ext cx="9144000" cy="1200300"/>
          </a:xfrm>
          <a:prstGeom prst="rect">
            <a:avLst/>
          </a:prstGeom>
        </p:spPr>
        <p:txBody>
          <a:bodyPr anchorCtr="0" anchor="ctr" bIns="34275" lIns="68575" spcFirstLastPara="1" rIns="68575" wrap="square" tIns="34275">
            <a:normAutofit/>
          </a:bodyPr>
          <a:lstStyle/>
          <a:p>
            <a:pPr indent="0" lvl="0" marL="457200" rtl="0" algn="ctr">
              <a:spcBef>
                <a:spcPts val="0"/>
              </a:spcBef>
              <a:spcAft>
                <a:spcPts val="0"/>
              </a:spcAft>
              <a:buNone/>
            </a:pPr>
            <a:r>
              <a:rPr lang="en" sz="3200">
                <a:latin typeface="Ubuntu"/>
                <a:ea typeface="Ubuntu"/>
                <a:cs typeface="Ubuntu"/>
                <a:sym typeface="Ubuntu"/>
              </a:rPr>
              <a:t>5. Customer Discovery</a:t>
            </a:r>
            <a:endParaRPr sz="3200">
              <a:latin typeface="Ubuntu"/>
              <a:ea typeface="Ubuntu"/>
              <a:cs typeface="Ubuntu"/>
              <a:sym typeface="Ubuntu"/>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50" name="Google Shape;550;p8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Introduction</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Customer Discovery is the process of collecting and analyzing information about your customers to clarify that your problem exists in the correct group of people and in a meaningful way. Customer discovery and validation is the process of testing your business assumptions before you spend money and time building your product/service. Through this process, you will test your assumptions, retest and pivot if necessary.</a:t>
            </a:r>
            <a:endParaRPr>
              <a:solidFill>
                <a:srgbClr val="58595B"/>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56" name="Google Shape;556;p8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What?</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In this module, we will learn about what customer discovery is, how we should conduct customer discovery, and what to do with the data once we’ve gathered it.</a:t>
            </a:r>
            <a:endParaRPr>
              <a:solidFill>
                <a:srgbClr val="58595B"/>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62" name="Google Shape;562;p8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Why</a:t>
            </a:r>
            <a:r>
              <a:rPr b="1" lang="en">
                <a:solidFill>
                  <a:srgbClr val="58595B"/>
                </a:solidFill>
              </a:rPr>
              <a:t>?</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Speaking to your stakeholders directly gives you the opportunity to learn first-hand what their experiences are. Consider this process as “co-creation”. You will likely return to these folks in the future, and may even have them become your first users or product evangelists.</a:t>
            </a:r>
            <a:endParaRPr>
              <a:solidFill>
                <a:srgbClr val="58595B"/>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68" name="Google Shape;568;p8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Where</a:t>
            </a:r>
            <a:r>
              <a:rPr b="1" lang="en">
                <a:solidFill>
                  <a:srgbClr val="58595B"/>
                </a:solidFill>
              </a:rPr>
              <a:t>?</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By running customer discovery interviews, you will learn who you should target to gain your first bit of traction. You will learn who to market to, what to consider in your design and implementation of your solution, and you will be beginning building relationships with potential early evangelists.</a:t>
            </a:r>
            <a:endParaRPr>
              <a:solidFill>
                <a:srgbClr val="58595B"/>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74" name="Google Shape;574;p86"/>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Approach</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We</a:t>
            </a:r>
            <a:r>
              <a:rPr lang="en">
                <a:solidFill>
                  <a:srgbClr val="58595B"/>
                </a:solidFill>
              </a:rPr>
              <a:t> will start by creating a list of assumptions of your target market and their lived experience with your proposed problem. You will create a plan for your customer interviews, create unbiased questions, and implement your interviews. You will then review your findings to determine if you have validated your assumptions or if you need to go back to the drawing board.</a:t>
            </a:r>
            <a:endParaRPr>
              <a:solidFill>
                <a:srgbClr val="58595B"/>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80" name="Google Shape;580;p8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Customer Discovery is the process of </a:t>
            </a:r>
            <a:r>
              <a:rPr lang="en" u="sng">
                <a:solidFill>
                  <a:srgbClr val="58595B"/>
                </a:solidFill>
              </a:rPr>
              <a:t>understanding your target market through research</a:t>
            </a:r>
            <a:r>
              <a:rPr lang="en">
                <a:solidFill>
                  <a:srgbClr val="58595B"/>
                </a:solidFill>
              </a:rPr>
              <a: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Start with primary research. Speak directly to individuals, like potential customers, service providers, partners, etc.</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Secondary research involves compiling data from existing sources from a variety of channels.</a:t>
            </a:r>
            <a:endParaRPr>
              <a:solidFill>
                <a:srgbClr val="58595B"/>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86" name="Google Shape;586;p8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Customer Discovery can reveal who you should market to, what to consider in your design and implementation, and help you build relationships with early product evangelists.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Customer discovery helps solidify your initial target market (beachhead) by finding a demographic that is having the problem most potently. However, its main purpose is to </a:t>
            </a:r>
            <a:r>
              <a:rPr lang="en" u="sng">
                <a:solidFill>
                  <a:srgbClr val="58595B"/>
                </a:solidFill>
              </a:rPr>
              <a:t>validate</a:t>
            </a:r>
            <a:r>
              <a:rPr lang="en">
                <a:solidFill>
                  <a:srgbClr val="58595B"/>
                </a:solidFill>
              </a:rPr>
              <a:t> (in an unbiased way) both the problem and the value proposition. It's important to note that customer discovery is used throughout the innovation process.</a:t>
            </a:r>
            <a:endParaRPr>
              <a:solidFill>
                <a:srgbClr val="58595B"/>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92" name="Google Shape;592;p8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Steps to conducting Customer Discovery:</a:t>
            </a:r>
            <a:endParaRPr>
              <a:solidFill>
                <a:srgbClr val="58595B"/>
              </a:solidFill>
            </a:endParaRPr>
          </a:p>
          <a:p>
            <a:pPr indent="0" lvl="0" marL="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Create a plan</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Conduct your interviews and collect data</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Review your findings</a:t>
            </a:r>
            <a:endParaRPr>
              <a:solidFill>
                <a:srgbClr val="5859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idx="1" type="body"/>
          </p:nvPr>
        </p:nvSpPr>
        <p:spPr>
          <a:xfrm>
            <a:off x="1666754" y="1651556"/>
            <a:ext cx="7067100" cy="2653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solidFill>
                  <a:srgbClr val="58595B"/>
                </a:solidFill>
              </a:rPr>
              <a:t>This course is divided into seven modules: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Understanding the problem</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Creating a problem statement</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Understanding value proposition</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Creating a value proposition statement</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Customer discovery &amp; customer interviews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Business model canvas</a:t>
            </a:r>
            <a:endParaRPr>
              <a:solidFill>
                <a:srgbClr val="58595B"/>
              </a:solidFill>
            </a:endParaRPr>
          </a:p>
          <a:p>
            <a:pPr indent="-361950" lvl="0" marL="457200" rtl="0" algn="l">
              <a:spcBef>
                <a:spcPts val="0"/>
              </a:spcBef>
              <a:spcAft>
                <a:spcPts val="0"/>
              </a:spcAft>
              <a:buClr>
                <a:srgbClr val="58595B"/>
              </a:buClr>
              <a:buSzPts val="2100"/>
              <a:buAutoNum type="arabicPeriod"/>
            </a:pPr>
            <a:r>
              <a:rPr lang="en">
                <a:solidFill>
                  <a:srgbClr val="58595B"/>
                </a:solidFill>
              </a:rPr>
              <a:t>Validating a business model canvas</a:t>
            </a:r>
            <a:endParaRPr>
              <a:solidFill>
                <a:srgbClr val="58595B"/>
              </a:solidFill>
            </a:endParaRPr>
          </a:p>
        </p:txBody>
      </p:sp>
      <p:sp>
        <p:nvSpPr>
          <p:cNvPr id="108" name="Google Shape;108;p18"/>
          <p:cNvSpPr txBox="1"/>
          <p:nvPr>
            <p:ph type="title"/>
          </p:nvPr>
        </p:nvSpPr>
        <p:spPr>
          <a:xfrm>
            <a:off x="1666754" y="319598"/>
            <a:ext cx="7067100" cy="935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Approach</a:t>
            </a:r>
            <a:endParaRPr sz="2800">
              <a:solidFill>
                <a:srgbClr val="1074A2"/>
              </a:solidFill>
              <a:latin typeface="Ubuntu"/>
              <a:ea typeface="Ubuntu"/>
              <a:cs typeface="Ubuntu"/>
              <a:sym typeface="Ubuntu"/>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598" name="Google Shape;598;p9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lnSpcReduction="10000"/>
          </a:bodyPr>
          <a:lstStyle/>
          <a:p>
            <a:pPr indent="-361950" lvl="0" marL="457200" rtl="0" algn="l">
              <a:spcBef>
                <a:spcPts val="0"/>
              </a:spcBef>
              <a:spcAft>
                <a:spcPts val="0"/>
              </a:spcAft>
              <a:buClr>
                <a:srgbClr val="58595B"/>
              </a:buClr>
              <a:buSzPts val="2100"/>
              <a:buAutoNum type="arabicPeriod"/>
            </a:pPr>
            <a:r>
              <a:rPr b="1" lang="en">
                <a:solidFill>
                  <a:srgbClr val="58595B"/>
                </a:solidFill>
              </a:rPr>
              <a:t>CREATE A PLAN</a:t>
            </a:r>
            <a:endParaRPr b="1">
              <a:solidFill>
                <a:srgbClr val="58595B"/>
              </a:solidFill>
            </a:endParaRPr>
          </a:p>
          <a:p>
            <a:pPr indent="0" lvl="0" marL="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Determine who you will interview</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Create a list of assumptions you will test in the interview</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Create a timeline</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Determine your validation criteria - what do you need to prove in order to validate your assumptions and move forward?</a:t>
            </a:r>
            <a:endParaRPr>
              <a:solidFill>
                <a:srgbClr val="58595B"/>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9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04" name="Google Shape;604;p91"/>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Determine who you will interview</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You’ll likely want to speak directly to your target market, but you should start with a broader audience to ensure you’re pursuing the right segment.</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Task: Complete the next slide by filling in the empty fields. Start by identifying your broader audience, then continue to narrow it down to your target market.</a:t>
            </a:r>
            <a:endParaRPr b="1">
              <a:solidFill>
                <a:srgbClr val="58595B"/>
              </a:solidFill>
            </a:endParaRPr>
          </a:p>
        </p:txBody>
      </p:sp>
      <p:pic>
        <p:nvPicPr>
          <p:cNvPr id="605" name="Google Shape;605;p91"/>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611" name="Google Shape;611;p92"/>
          <p:cNvPicPr preferRelativeResize="0"/>
          <p:nvPr/>
        </p:nvPicPr>
        <p:blipFill>
          <a:blip r:embed="rId3">
            <a:alphaModFix/>
          </a:blip>
          <a:stretch>
            <a:fillRect/>
          </a:stretch>
        </p:blipFill>
        <p:spPr>
          <a:xfrm>
            <a:off x="7875950" y="0"/>
            <a:ext cx="1268050" cy="1268050"/>
          </a:xfrm>
          <a:prstGeom prst="rect">
            <a:avLst/>
          </a:prstGeom>
          <a:noFill/>
          <a:ln>
            <a:noFill/>
          </a:ln>
        </p:spPr>
      </p:pic>
      <p:sp>
        <p:nvSpPr>
          <p:cNvPr id="612" name="Google Shape;612;p92"/>
          <p:cNvSpPr txBox="1"/>
          <p:nvPr>
            <p:ph idx="1" type="body"/>
          </p:nvPr>
        </p:nvSpPr>
        <p:spPr>
          <a:xfrm>
            <a:off x="514350" y="14204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Example</a:t>
            </a:r>
            <a:endParaRPr b="1">
              <a:solidFill>
                <a:srgbClr val="58595B"/>
              </a:solidFill>
            </a:endParaRPr>
          </a:p>
        </p:txBody>
      </p:sp>
      <p:graphicFrame>
        <p:nvGraphicFramePr>
          <p:cNvPr id="613" name="Google Shape;613;p92"/>
          <p:cNvGraphicFramePr/>
          <p:nvPr/>
        </p:nvGraphicFramePr>
        <p:xfrm>
          <a:off x="514350" y="1987025"/>
          <a:ext cx="3000000" cy="3000000"/>
        </p:xfrm>
        <a:graphic>
          <a:graphicData uri="http://schemas.openxmlformats.org/drawingml/2006/table">
            <a:tbl>
              <a:tblPr>
                <a:noFill/>
                <a:tableStyleId>{43ED1F9B-939B-4614-BACC-271CE34FE230}</a:tableStyleId>
              </a:tblPr>
              <a:tblGrid>
                <a:gridCol w="8372400"/>
              </a:tblGrid>
              <a:tr h="381000">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Who I’m going to talk to…</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42900" lvl="0" marL="4572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Individuals without a credit card or are low-income</a:t>
                      </a:r>
                      <a:endParaRPr sz="1800">
                        <a:solidFill>
                          <a:srgbClr val="58595B"/>
                        </a:solidFill>
                        <a:latin typeface="Ubuntu Condensed"/>
                        <a:ea typeface="Ubuntu Condensed"/>
                        <a:cs typeface="Ubuntu Condensed"/>
                        <a:sym typeface="Ubuntu Condensed"/>
                      </a:endParaRPr>
                    </a:p>
                    <a:p>
                      <a:pPr indent="-342900" lvl="1" marL="9144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Young people (ages 18-35) who live in Hamilton </a:t>
                      </a:r>
                      <a:endParaRPr sz="1800">
                        <a:solidFill>
                          <a:srgbClr val="58595B"/>
                        </a:solidFill>
                        <a:latin typeface="Ubuntu Condensed"/>
                        <a:ea typeface="Ubuntu Condensed"/>
                        <a:cs typeface="Ubuntu Condensed"/>
                        <a:sym typeface="Ubuntu Condensed"/>
                      </a:endParaRPr>
                    </a:p>
                    <a:p>
                      <a:pPr indent="-342900" lvl="1" marL="9144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University students who live in Hamilton</a:t>
                      </a:r>
                      <a:endParaRPr sz="1800">
                        <a:solidFill>
                          <a:srgbClr val="58595B"/>
                        </a:solidFill>
                        <a:latin typeface="Ubuntu Condensed"/>
                        <a:ea typeface="Ubuntu Condensed"/>
                        <a:cs typeface="Ubuntu Condensed"/>
                        <a:sym typeface="Ubuntu Condensed"/>
                      </a:endParaRPr>
                    </a:p>
                    <a:p>
                      <a:pPr indent="-342900" lvl="1" marL="9144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Young professionals (ages 18-35) who live in rural areas but work in Hamilton</a:t>
                      </a:r>
                      <a:endParaRPr sz="1800">
                        <a:solidFill>
                          <a:srgbClr val="58595B"/>
                        </a:solidFill>
                        <a:latin typeface="Ubuntu Condensed"/>
                        <a:ea typeface="Ubuntu Condensed"/>
                        <a:cs typeface="Ubuntu Condensed"/>
                        <a:sym typeface="Ubuntu Condensed"/>
                      </a:endParaRPr>
                    </a:p>
                    <a:p>
                      <a:pPr indent="-342900" lvl="1" marL="9144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Retired folks (65+) with a tight budget</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graphicFrame>
        <p:nvGraphicFramePr>
          <p:cNvPr id="619" name="Google Shape;619;p93"/>
          <p:cNvGraphicFramePr/>
          <p:nvPr/>
        </p:nvGraphicFramePr>
        <p:xfrm>
          <a:off x="361950" y="1268050"/>
          <a:ext cx="3000000" cy="3000000"/>
        </p:xfrm>
        <a:graphic>
          <a:graphicData uri="http://schemas.openxmlformats.org/drawingml/2006/table">
            <a:tbl>
              <a:tblPr>
                <a:noFill/>
                <a:tableStyleId>{43ED1F9B-939B-4614-BACC-271CE34FE230}</a:tableStyleId>
              </a:tblPr>
              <a:tblGrid>
                <a:gridCol w="8372400"/>
              </a:tblGrid>
              <a:tr h="381000">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Who I’m going to talk to… </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42900" lvl="0" marL="457200" rtl="0" algn="l">
                        <a:spcBef>
                          <a:spcPts val="0"/>
                        </a:spcBef>
                        <a:spcAft>
                          <a:spcPts val="0"/>
                        </a:spcAft>
                        <a:buClr>
                          <a:srgbClr val="58595B"/>
                        </a:buClr>
                        <a:buSzPts val="1800"/>
                        <a:buFont typeface="Ubuntu Condensed"/>
                        <a:buChar char="-"/>
                      </a:pPr>
                      <a:r>
                        <a:t/>
                      </a:r>
                      <a:endParaRPr sz="1800">
                        <a:solidFill>
                          <a:srgbClr val="58595B"/>
                        </a:solidFill>
                        <a:latin typeface="Ubuntu Condensed"/>
                        <a:ea typeface="Ubuntu Condensed"/>
                        <a:cs typeface="Ubuntu Condensed"/>
                        <a:sym typeface="Ubuntu Condensed"/>
                      </a:endParaRPr>
                    </a:p>
                    <a:p>
                      <a:pPr indent="0" lvl="0" marL="0" rtl="0" algn="l">
                        <a:spcBef>
                          <a:spcPts val="0"/>
                        </a:spcBef>
                        <a:spcAft>
                          <a:spcPts val="0"/>
                        </a:spcAft>
                        <a:buNone/>
                      </a:pPr>
                      <a:r>
                        <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pic>
        <p:nvPicPr>
          <p:cNvPr id="620" name="Google Shape;620;p93"/>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9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26" name="Google Shape;626;p94"/>
          <p:cNvSpPr txBox="1"/>
          <p:nvPr>
            <p:ph idx="1" type="body"/>
          </p:nvPr>
        </p:nvSpPr>
        <p:spPr>
          <a:xfrm>
            <a:off x="361950" y="1268050"/>
            <a:ext cx="8372400" cy="31143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Clr>
                <a:schemeClr val="dk1"/>
              </a:buClr>
              <a:buSzPts val="1100"/>
              <a:buFont typeface="Arial"/>
              <a:buNone/>
            </a:pPr>
            <a:r>
              <a:rPr b="1" lang="en">
                <a:solidFill>
                  <a:srgbClr val="58595B"/>
                </a:solidFill>
              </a:rPr>
              <a:t>Create a list of assumptions you will test in the interview</a:t>
            </a:r>
            <a:endParaRPr b="1">
              <a:solidFill>
                <a:srgbClr val="58595B"/>
              </a:solidFill>
            </a:endParaRPr>
          </a:p>
          <a:p>
            <a:pPr indent="0" lvl="0" marL="0" rtl="0" algn="l">
              <a:spcBef>
                <a:spcPts val="0"/>
              </a:spcBef>
              <a:spcAft>
                <a:spcPts val="0"/>
              </a:spcAft>
              <a:buClr>
                <a:schemeClr val="dk1"/>
              </a:buClr>
              <a:buSzPts val="1100"/>
              <a:buFont typeface="Arial"/>
              <a:buNone/>
            </a:pPr>
            <a:r>
              <a:t/>
            </a:r>
            <a:endParaRPr u="sng">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You will design your questions based on your assumptions to prove whether or not your assumptions are valid.</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The assumptions should be aligned with whether or not the interviewee experiences the proposed pain point.</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Task: Complete the next slide by filling in the empty fields. You should aim to create a list of at least 10 assumptions.</a:t>
            </a:r>
            <a:endParaRPr b="1">
              <a:solidFill>
                <a:srgbClr val="58595B"/>
              </a:solidFill>
            </a:endParaRPr>
          </a:p>
        </p:txBody>
      </p:sp>
      <p:pic>
        <p:nvPicPr>
          <p:cNvPr id="627" name="Google Shape;627;p94"/>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33" name="Google Shape;633;p95"/>
          <p:cNvSpPr txBox="1"/>
          <p:nvPr>
            <p:ph idx="1" type="body"/>
          </p:nvPr>
        </p:nvSpPr>
        <p:spPr>
          <a:xfrm>
            <a:off x="361950" y="1268050"/>
            <a:ext cx="8372400" cy="3114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sz="1800">
                <a:solidFill>
                  <a:srgbClr val="58595B"/>
                </a:solidFill>
                <a:latin typeface="Ubuntu Condensed"/>
                <a:ea typeface="Ubuntu Condensed"/>
                <a:cs typeface="Ubuntu Condensed"/>
                <a:sym typeface="Ubuntu Condensed"/>
              </a:rPr>
              <a:t>Example</a:t>
            </a:r>
            <a:endParaRPr b="1" sz="1800">
              <a:solidFill>
                <a:srgbClr val="58595B"/>
              </a:solidFill>
              <a:latin typeface="Ubuntu Condensed"/>
              <a:ea typeface="Ubuntu Condensed"/>
              <a:cs typeface="Ubuntu Condensed"/>
              <a:sym typeface="Ubuntu Condensed"/>
            </a:endParaRPr>
          </a:p>
          <a:p>
            <a:pPr indent="0" lvl="0" marL="0" rtl="0" algn="l">
              <a:spcBef>
                <a:spcPts val="0"/>
              </a:spcBef>
              <a:spcAft>
                <a:spcPts val="0"/>
              </a:spcAft>
              <a:buNone/>
            </a:pPr>
            <a:r>
              <a:t/>
            </a:r>
            <a:endParaRPr b="1"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a:pPr>
            <a:r>
              <a:rPr lang="en" sz="1800">
                <a:solidFill>
                  <a:srgbClr val="58595B"/>
                </a:solidFill>
                <a:latin typeface="Ubuntu Condensed"/>
                <a:ea typeface="Ubuntu Condensed"/>
                <a:cs typeface="Ubuntu Condensed"/>
                <a:sym typeface="Ubuntu Condensed"/>
              </a:rPr>
              <a:t>Young professionals (ages 18-35) can’t afford the interest rates of credit cards.</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a:pPr>
            <a:r>
              <a:rPr lang="en" sz="1800">
                <a:solidFill>
                  <a:srgbClr val="58595B"/>
                </a:solidFill>
                <a:latin typeface="Ubuntu Condensed"/>
                <a:ea typeface="Ubuntu Condensed"/>
                <a:cs typeface="Ubuntu Condensed"/>
                <a:sym typeface="Ubuntu Condensed"/>
              </a:rPr>
              <a:t>Low-income/bad credit young people (ages 18-35) face transportation issues while navigating living in Hamilton.</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a:pPr>
            <a:r>
              <a:rPr lang="en" sz="1800">
                <a:solidFill>
                  <a:srgbClr val="58595B"/>
                </a:solidFill>
                <a:latin typeface="Ubuntu Condensed"/>
                <a:ea typeface="Ubuntu Condensed"/>
                <a:cs typeface="Ubuntu Condensed"/>
                <a:sym typeface="Ubuntu Condensed"/>
              </a:rPr>
              <a:t>Individuals without a credit card face transportation issues while navigating living in Hamilton.</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a:pPr>
            <a:r>
              <a:rPr lang="en" sz="1800">
                <a:solidFill>
                  <a:srgbClr val="58595B"/>
                </a:solidFill>
                <a:latin typeface="Ubuntu Condensed"/>
                <a:ea typeface="Ubuntu Condensed"/>
                <a:cs typeface="Ubuntu Condensed"/>
                <a:sym typeface="Ubuntu Condensed"/>
              </a:rPr>
              <a:t>University students who live in Hamilton and far away from family are forced to use public transportation which is difficult to explore the city and move from residence to housing.</a:t>
            </a:r>
            <a:endParaRPr sz="1800">
              <a:solidFill>
                <a:srgbClr val="58595B"/>
              </a:solidFill>
              <a:latin typeface="Ubuntu Condensed"/>
              <a:ea typeface="Ubuntu Condensed"/>
              <a:cs typeface="Ubuntu Condensed"/>
              <a:sym typeface="Ubuntu Condensed"/>
            </a:endParaRPr>
          </a:p>
        </p:txBody>
      </p:sp>
      <p:pic>
        <p:nvPicPr>
          <p:cNvPr id="634" name="Google Shape;634;p95"/>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40" name="Google Shape;640;p96"/>
          <p:cNvSpPr txBox="1"/>
          <p:nvPr>
            <p:ph idx="1" type="body"/>
          </p:nvPr>
        </p:nvSpPr>
        <p:spPr>
          <a:xfrm>
            <a:off x="361950" y="1268050"/>
            <a:ext cx="8372400" cy="3114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sz="1800">
                <a:solidFill>
                  <a:srgbClr val="58595B"/>
                </a:solidFill>
                <a:latin typeface="Ubuntu Condensed"/>
                <a:ea typeface="Ubuntu Condensed"/>
                <a:cs typeface="Ubuntu Condensed"/>
                <a:sym typeface="Ubuntu Condensed"/>
              </a:rPr>
              <a:t>Example (continued)</a:t>
            </a:r>
            <a:endParaRPr b="1" sz="1800">
              <a:solidFill>
                <a:srgbClr val="58595B"/>
              </a:solidFill>
              <a:latin typeface="Ubuntu Condensed"/>
              <a:ea typeface="Ubuntu Condensed"/>
              <a:cs typeface="Ubuntu Condensed"/>
              <a:sym typeface="Ubuntu Condensed"/>
            </a:endParaRPr>
          </a:p>
          <a:p>
            <a:pPr indent="0" lvl="0" marL="0" rtl="0" algn="l">
              <a:spcBef>
                <a:spcPts val="0"/>
              </a:spcBef>
              <a:spcAft>
                <a:spcPts val="0"/>
              </a:spcAft>
              <a:buNone/>
            </a:pPr>
            <a:r>
              <a:t/>
            </a:r>
            <a:endParaRPr b="1"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startAt="5"/>
            </a:pPr>
            <a:r>
              <a:rPr lang="en" sz="1800">
                <a:solidFill>
                  <a:srgbClr val="58595B"/>
                </a:solidFill>
                <a:latin typeface="Ubuntu Condensed"/>
                <a:ea typeface="Ubuntu Condensed"/>
                <a:cs typeface="Ubuntu Condensed"/>
                <a:sym typeface="Ubuntu Condensed"/>
              </a:rPr>
              <a:t>Young professionals (ages 18-35) live in rural areas but work in Hamilton, as Hamilton becomes increasingly more expensive to live, which has a negative effect on their reliable transportation options (use public transportation, late for work, etc).</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startAt="5"/>
            </a:pPr>
            <a:r>
              <a:rPr lang="en" sz="1800">
                <a:solidFill>
                  <a:srgbClr val="58595B"/>
                </a:solidFill>
                <a:latin typeface="Ubuntu Condensed"/>
                <a:ea typeface="Ubuntu Condensed"/>
                <a:cs typeface="Ubuntu Condensed"/>
                <a:sym typeface="Ubuntu Condensed"/>
              </a:rPr>
              <a:t>Retired individuals over 65 can’t afford interest rates of credit cards and face challenges with public transportation</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AutoNum type="arabicPeriod" startAt="5"/>
            </a:pPr>
            <a:r>
              <a:rPr lang="en" sz="1800">
                <a:solidFill>
                  <a:srgbClr val="58595B"/>
                </a:solidFill>
                <a:latin typeface="Ubuntu Condensed"/>
                <a:ea typeface="Ubuntu Condensed"/>
                <a:cs typeface="Ubuntu Condensed"/>
                <a:sym typeface="Ubuntu Condensed"/>
              </a:rPr>
              <a:t>…</a:t>
            </a:r>
            <a:endParaRPr sz="1800">
              <a:solidFill>
                <a:srgbClr val="58595B"/>
              </a:solidFill>
              <a:latin typeface="Ubuntu Condensed"/>
              <a:ea typeface="Ubuntu Condensed"/>
              <a:cs typeface="Ubuntu Condensed"/>
              <a:sym typeface="Ubuntu Condensed"/>
            </a:endParaRPr>
          </a:p>
        </p:txBody>
      </p:sp>
      <p:pic>
        <p:nvPicPr>
          <p:cNvPr id="641" name="Google Shape;641;p96"/>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9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647" name="Google Shape;647;p97"/>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648" name="Google Shape;648;p97"/>
          <p:cNvGraphicFramePr/>
          <p:nvPr/>
        </p:nvGraphicFramePr>
        <p:xfrm>
          <a:off x="361950" y="1268050"/>
          <a:ext cx="3000000" cy="3000000"/>
        </p:xfrm>
        <a:graphic>
          <a:graphicData uri="http://schemas.openxmlformats.org/drawingml/2006/table">
            <a:tbl>
              <a:tblPr>
                <a:noFill/>
                <a:tableStyleId>{43ED1F9B-939B-4614-BACC-271CE34FE230}</a:tableStyleId>
              </a:tblPr>
              <a:tblGrid>
                <a:gridCol w="8372400"/>
              </a:tblGrid>
              <a:tr h="381000">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List of assumptions you will test in the interview</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342900" lvl="0" marL="457200" rtl="0" algn="l">
                        <a:spcBef>
                          <a:spcPts val="0"/>
                        </a:spcBef>
                        <a:spcAft>
                          <a:spcPts val="0"/>
                        </a:spcAft>
                        <a:buClr>
                          <a:srgbClr val="58595B"/>
                        </a:buClr>
                        <a:buSzPts val="1800"/>
                        <a:buFont typeface="Ubuntu Condensed"/>
                        <a:buAutoNum type="arabicPeriod"/>
                      </a:pPr>
                      <a:r>
                        <a:t/>
                      </a:r>
                      <a:endParaRPr sz="1800">
                        <a:solidFill>
                          <a:srgbClr val="58595B"/>
                        </a:solidFill>
                        <a:latin typeface="Ubuntu Condensed"/>
                        <a:ea typeface="Ubuntu Condensed"/>
                        <a:cs typeface="Ubuntu Condensed"/>
                        <a:sym typeface="Ubuntu Condensed"/>
                      </a:endParaRPr>
                    </a:p>
                    <a:p>
                      <a:pPr indent="0" lvl="0" marL="0" rtl="0" algn="l">
                        <a:spcBef>
                          <a:spcPts val="0"/>
                        </a:spcBef>
                        <a:spcAft>
                          <a:spcPts val="0"/>
                        </a:spcAft>
                        <a:buNone/>
                      </a:pPr>
                      <a:r>
                        <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
        <p:nvSpPr>
          <p:cNvPr id="649" name="Google Shape;649;p97"/>
          <p:cNvSpPr txBox="1"/>
          <p:nvPr>
            <p:ph idx="1" type="body"/>
          </p:nvPr>
        </p:nvSpPr>
        <p:spPr>
          <a:xfrm>
            <a:off x="435125" y="4589400"/>
            <a:ext cx="5395800" cy="5541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i="1" lang="en" sz="1800">
                <a:solidFill>
                  <a:srgbClr val="58595B"/>
                </a:solidFill>
              </a:rPr>
              <a:t>Continue on the next slide if you fill this one</a:t>
            </a:r>
            <a:endParaRPr i="1" sz="1800">
              <a:solidFill>
                <a:srgbClr val="58595B"/>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655" name="Google Shape;655;p98"/>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656" name="Google Shape;656;p98"/>
          <p:cNvGraphicFramePr/>
          <p:nvPr/>
        </p:nvGraphicFramePr>
        <p:xfrm>
          <a:off x="361950" y="1268050"/>
          <a:ext cx="3000000" cy="3000000"/>
        </p:xfrm>
        <a:graphic>
          <a:graphicData uri="http://schemas.openxmlformats.org/drawingml/2006/table">
            <a:tbl>
              <a:tblPr>
                <a:noFill/>
                <a:tableStyleId>{43ED1F9B-939B-4614-BACC-271CE34FE230}</a:tableStyleId>
              </a:tblPr>
              <a:tblGrid>
                <a:gridCol w="8372400"/>
              </a:tblGrid>
              <a:tr h="381000">
                <a:tc>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List of assumptions you will test in the interview</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8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62" name="Google Shape;662;p99"/>
          <p:cNvSpPr txBox="1"/>
          <p:nvPr>
            <p:ph idx="1" type="body"/>
          </p:nvPr>
        </p:nvSpPr>
        <p:spPr>
          <a:xfrm>
            <a:off x="4572000" y="1268050"/>
            <a:ext cx="41625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a:pPr>
            <a:r>
              <a:rPr b="1" lang="en">
                <a:solidFill>
                  <a:srgbClr val="58595B"/>
                </a:solidFill>
              </a:rPr>
              <a:t>CREATE A PLAN</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C</a:t>
            </a:r>
            <a:r>
              <a:rPr lang="en">
                <a:solidFill>
                  <a:srgbClr val="58595B"/>
                </a:solidFill>
              </a:rPr>
              <a:t>omplete the Strategyzer test card found here:</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u="sng">
                <a:solidFill>
                  <a:srgbClr val="7EB54A"/>
                </a:solidFill>
                <a:hlinkClick r:id="rId3">
                  <a:extLst>
                    <a:ext uri="{A12FA001-AC4F-418D-AE19-62706E023703}">
                      <ahyp:hlinkClr val="tx"/>
                    </a:ext>
                  </a:extLst>
                </a:hlinkClick>
              </a:rPr>
              <a:t>The Test Card (strategyzer.com)</a:t>
            </a:r>
            <a:endParaRPr>
              <a:solidFill>
                <a:srgbClr val="7EB54A"/>
              </a:solidFill>
            </a:endParaRPr>
          </a:p>
        </p:txBody>
      </p:sp>
      <p:pic>
        <p:nvPicPr>
          <p:cNvPr id="663" name="Google Shape;663;p99"/>
          <p:cNvPicPr preferRelativeResize="0"/>
          <p:nvPr/>
        </p:nvPicPr>
        <p:blipFill>
          <a:blip r:embed="rId4">
            <a:alphaModFix/>
          </a:blip>
          <a:stretch>
            <a:fillRect/>
          </a:stretch>
        </p:blipFill>
        <p:spPr>
          <a:xfrm>
            <a:off x="361950" y="1268038"/>
            <a:ext cx="2452950" cy="3514225"/>
          </a:xfrm>
          <a:prstGeom prst="rect">
            <a:avLst/>
          </a:prstGeom>
          <a:noFill/>
          <a:ln>
            <a:noFill/>
          </a:ln>
        </p:spPr>
      </p:pic>
      <p:pic>
        <p:nvPicPr>
          <p:cNvPr id="664" name="Google Shape;664;p99"/>
          <p:cNvPicPr preferRelativeResize="0"/>
          <p:nvPr/>
        </p:nvPicPr>
        <p:blipFill>
          <a:blip r:embed="rId5">
            <a:alphaModFix/>
          </a:blip>
          <a:stretch>
            <a:fillRect/>
          </a:stretch>
        </p:blipFill>
        <p:spPr>
          <a:xfrm>
            <a:off x="7875950" y="0"/>
            <a:ext cx="1268050" cy="126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sz="2800">
                <a:solidFill>
                  <a:srgbClr val="1074A2"/>
                </a:solidFill>
                <a:latin typeface="Ubuntu"/>
                <a:ea typeface="Ubuntu"/>
                <a:cs typeface="Ubuntu"/>
                <a:sym typeface="Ubuntu"/>
              </a:rPr>
              <a:t>Symbols</a:t>
            </a:r>
            <a:endParaRPr sz="2800">
              <a:solidFill>
                <a:srgbClr val="1074A2"/>
              </a:solidFill>
            </a:endParaRPr>
          </a:p>
        </p:txBody>
      </p:sp>
      <p:sp>
        <p:nvSpPr>
          <p:cNvPr id="114" name="Google Shape;114;p19"/>
          <p:cNvSpPr txBox="1"/>
          <p:nvPr/>
        </p:nvSpPr>
        <p:spPr>
          <a:xfrm>
            <a:off x="1448576" y="2839813"/>
            <a:ext cx="1648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IMPORTANT INFORMATION</a:t>
            </a:r>
            <a:endParaRPr sz="1800">
              <a:latin typeface="Calibri"/>
              <a:ea typeface="Calibri"/>
              <a:cs typeface="Calibri"/>
              <a:sym typeface="Calibri"/>
            </a:endParaRPr>
          </a:p>
        </p:txBody>
      </p:sp>
      <p:sp>
        <p:nvSpPr>
          <p:cNvPr id="115" name="Google Shape;115;p19"/>
          <p:cNvSpPr txBox="1"/>
          <p:nvPr/>
        </p:nvSpPr>
        <p:spPr>
          <a:xfrm>
            <a:off x="3645663" y="2839813"/>
            <a:ext cx="1520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HOMEWORK FOR YOU</a:t>
            </a:r>
            <a:endParaRPr sz="1800">
              <a:latin typeface="Calibri"/>
              <a:ea typeface="Calibri"/>
              <a:cs typeface="Calibri"/>
              <a:sym typeface="Calibri"/>
            </a:endParaRPr>
          </a:p>
        </p:txBody>
      </p:sp>
      <p:sp>
        <p:nvSpPr>
          <p:cNvPr id="116" name="Google Shape;116;p19"/>
          <p:cNvSpPr txBox="1"/>
          <p:nvPr/>
        </p:nvSpPr>
        <p:spPr>
          <a:xfrm>
            <a:off x="5381825" y="2839813"/>
            <a:ext cx="231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ATTEND OFFICE HOURS</a:t>
            </a:r>
            <a:endParaRPr sz="1800">
              <a:latin typeface="Calibri"/>
              <a:ea typeface="Calibri"/>
              <a:cs typeface="Calibri"/>
              <a:sym typeface="Calibri"/>
            </a:endParaRPr>
          </a:p>
        </p:txBody>
      </p:sp>
      <p:pic>
        <p:nvPicPr>
          <p:cNvPr id="117" name="Google Shape;117;p19"/>
          <p:cNvPicPr preferRelativeResize="0"/>
          <p:nvPr/>
        </p:nvPicPr>
        <p:blipFill>
          <a:blip r:embed="rId3">
            <a:alphaModFix/>
          </a:blip>
          <a:stretch>
            <a:fillRect/>
          </a:stretch>
        </p:blipFill>
        <p:spPr>
          <a:xfrm>
            <a:off x="3771700" y="1427875"/>
            <a:ext cx="1268050" cy="1268050"/>
          </a:xfrm>
          <a:prstGeom prst="rect">
            <a:avLst/>
          </a:prstGeom>
          <a:noFill/>
          <a:ln>
            <a:noFill/>
          </a:ln>
        </p:spPr>
      </p:pic>
      <p:pic>
        <p:nvPicPr>
          <p:cNvPr id="118" name="Google Shape;118;p19"/>
          <p:cNvPicPr preferRelativeResize="0"/>
          <p:nvPr/>
        </p:nvPicPr>
        <p:blipFill>
          <a:blip r:embed="rId4">
            <a:alphaModFix/>
          </a:blip>
          <a:stretch>
            <a:fillRect/>
          </a:stretch>
        </p:blipFill>
        <p:spPr>
          <a:xfrm>
            <a:off x="1638800" y="1427875"/>
            <a:ext cx="1268050" cy="1268050"/>
          </a:xfrm>
          <a:prstGeom prst="rect">
            <a:avLst/>
          </a:prstGeom>
          <a:noFill/>
          <a:ln>
            <a:noFill/>
          </a:ln>
        </p:spPr>
      </p:pic>
      <p:pic>
        <p:nvPicPr>
          <p:cNvPr id="119" name="Google Shape;119;p19"/>
          <p:cNvPicPr preferRelativeResize="0"/>
          <p:nvPr/>
        </p:nvPicPr>
        <p:blipFill>
          <a:blip r:embed="rId5">
            <a:alphaModFix/>
          </a:blip>
          <a:stretch>
            <a:fillRect/>
          </a:stretch>
        </p:blipFill>
        <p:spPr>
          <a:xfrm>
            <a:off x="5904601" y="1419913"/>
            <a:ext cx="1268050" cy="12680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0"/>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70" name="Google Shape;670;p100"/>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Create a timeline &amp; </a:t>
            </a:r>
            <a:r>
              <a:rPr b="1" lang="en">
                <a:solidFill>
                  <a:srgbClr val="58595B"/>
                </a:solidFill>
              </a:rPr>
              <a:t>Determine your validation criteria</a:t>
            </a:r>
            <a:endParaRPr b="1">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Decide ahead of time how many people you’ll interview and your general timeline to keep you on track and accountable. </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rPr lang="en">
                <a:solidFill>
                  <a:srgbClr val="58595B"/>
                </a:solidFill>
              </a:rPr>
              <a:t>Task: Complete the next slide by filling in the empty fields.</a:t>
            </a:r>
            <a:endParaRPr>
              <a:solidFill>
                <a:srgbClr val="58595B"/>
              </a:solidFill>
            </a:endParaRPr>
          </a:p>
          <a:p>
            <a:pPr indent="0" lvl="0" marL="0" rtl="0" algn="l">
              <a:spcBef>
                <a:spcPts val="0"/>
              </a:spcBef>
              <a:spcAft>
                <a:spcPts val="0"/>
              </a:spcAft>
              <a:buNone/>
            </a:pPr>
            <a:r>
              <a:t/>
            </a:r>
            <a:endParaRPr>
              <a:solidFill>
                <a:srgbClr val="58595B"/>
              </a:solidFill>
            </a:endParaRPr>
          </a:p>
        </p:txBody>
      </p:sp>
      <p:pic>
        <p:nvPicPr>
          <p:cNvPr id="671" name="Google Shape;671;p100"/>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1"/>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graphicFrame>
        <p:nvGraphicFramePr>
          <p:cNvPr id="677" name="Google Shape;677;p101"/>
          <p:cNvGraphicFramePr/>
          <p:nvPr/>
        </p:nvGraphicFramePr>
        <p:xfrm>
          <a:off x="361950" y="1268050"/>
          <a:ext cx="3000000" cy="3000000"/>
        </p:xfrm>
        <a:graphic>
          <a:graphicData uri="http://schemas.openxmlformats.org/drawingml/2006/table">
            <a:tbl>
              <a:tblPr>
                <a:noFill/>
                <a:tableStyleId>{43ED1F9B-939B-4614-BACC-271CE34FE230}</a:tableStyleId>
              </a:tblPr>
              <a:tblGrid>
                <a:gridCol w="2590275"/>
                <a:gridCol w="5782125"/>
              </a:tblGrid>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Goals</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Objective</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 of people</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 of questions</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Dates/timeline</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Who I’m going to talk to</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solidFill>
                            <a:srgbClr val="1074A2"/>
                          </a:solidFill>
                          <a:latin typeface="Ubuntu"/>
                          <a:ea typeface="Ubuntu"/>
                          <a:cs typeface="Ubuntu"/>
                          <a:sym typeface="Ubuntu"/>
                        </a:rPr>
                        <a:t>What to look for to validate assumptions</a:t>
                      </a:r>
                      <a:endParaRPr b="1">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r>
            </a:tbl>
          </a:graphicData>
        </a:graphic>
      </p:graphicFrame>
      <p:pic>
        <p:nvPicPr>
          <p:cNvPr id="678" name="Google Shape;678;p101"/>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2"/>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84" name="Google Shape;684;p102"/>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Clr>
                <a:srgbClr val="58595B"/>
              </a:buClr>
              <a:buSzPts val="2100"/>
              <a:buAutoNum type="arabicPeriod" startAt="2"/>
            </a:pPr>
            <a:r>
              <a:rPr b="1" lang="en">
                <a:solidFill>
                  <a:srgbClr val="58595B"/>
                </a:solidFill>
              </a:rPr>
              <a:t>CONDUCT YOUR INTERVIEWS AND COLLECT DATA</a:t>
            </a:r>
            <a:endParaRPr b="1">
              <a:solidFill>
                <a:srgbClr val="58595B"/>
              </a:solidFill>
            </a:endParaRPr>
          </a:p>
          <a:p>
            <a:pPr indent="0" lvl="0" marL="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Where to conduct interviews</a:t>
            </a:r>
            <a:endParaRPr>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Interview </a:t>
            </a:r>
            <a:r>
              <a:rPr i="1" lang="en">
                <a:solidFill>
                  <a:srgbClr val="58595B"/>
                </a:solidFill>
              </a:rPr>
              <a:t>dos</a:t>
            </a:r>
            <a:r>
              <a:rPr lang="en">
                <a:solidFill>
                  <a:srgbClr val="58595B"/>
                </a:solidFill>
              </a:rPr>
              <a:t> and </a:t>
            </a:r>
            <a:r>
              <a:rPr i="1" lang="en">
                <a:solidFill>
                  <a:srgbClr val="58595B"/>
                </a:solidFill>
              </a:rPr>
              <a:t>don’ts</a:t>
            </a:r>
            <a:endParaRPr i="1">
              <a:solidFill>
                <a:srgbClr val="58595B"/>
              </a:solidFill>
            </a:endParaRPr>
          </a:p>
          <a:p>
            <a:pPr indent="0" lvl="0" marL="457200" rtl="0" algn="l">
              <a:spcBef>
                <a:spcPts val="0"/>
              </a:spcBef>
              <a:spcAft>
                <a:spcPts val="0"/>
              </a:spcAft>
              <a:buNone/>
            </a:pPr>
            <a:r>
              <a:t/>
            </a:r>
            <a:endParaRPr>
              <a:solidFill>
                <a:srgbClr val="58595B"/>
              </a:solidFill>
            </a:endParaRPr>
          </a:p>
          <a:p>
            <a:pPr indent="-361950" lvl="0" marL="457200" rtl="0" algn="l">
              <a:spcBef>
                <a:spcPts val="0"/>
              </a:spcBef>
              <a:spcAft>
                <a:spcPts val="0"/>
              </a:spcAft>
              <a:buClr>
                <a:srgbClr val="58595B"/>
              </a:buClr>
              <a:buSzPts val="2100"/>
              <a:buChar char="-"/>
            </a:pPr>
            <a:r>
              <a:rPr lang="en">
                <a:solidFill>
                  <a:srgbClr val="58595B"/>
                </a:solidFill>
              </a:rPr>
              <a:t>Organizing your questions into categories</a:t>
            </a:r>
            <a:endParaRPr>
              <a:solidFill>
                <a:srgbClr val="58595B"/>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3"/>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690" name="Google Shape;690;p103"/>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solidFill>
                  <a:srgbClr val="58595B"/>
                </a:solidFill>
              </a:rPr>
              <a:t>Where to conduct interviews</a:t>
            </a:r>
            <a:endParaRPr b="1">
              <a:solidFill>
                <a:srgbClr val="58595B"/>
              </a:solidFill>
            </a:endParaRPr>
          </a:p>
          <a:p>
            <a:pPr indent="0" lvl="0" marL="0" rtl="0" algn="l">
              <a:spcBef>
                <a:spcPts val="0"/>
              </a:spcBef>
              <a:spcAft>
                <a:spcPts val="0"/>
              </a:spcAft>
              <a:buNone/>
            </a:pPr>
            <a:r>
              <a:t/>
            </a:r>
            <a:endParaRPr u="sng">
              <a:solidFill>
                <a:srgbClr val="58595B"/>
              </a:solidFill>
            </a:endParaRPr>
          </a:p>
          <a:p>
            <a:pPr indent="0" lvl="0" marL="0" rtl="0" algn="l">
              <a:spcBef>
                <a:spcPts val="0"/>
              </a:spcBef>
              <a:spcAft>
                <a:spcPts val="0"/>
              </a:spcAft>
              <a:buNone/>
            </a:pPr>
            <a:r>
              <a:rPr lang="en">
                <a:solidFill>
                  <a:srgbClr val="58595B"/>
                </a:solidFill>
              </a:rPr>
              <a:t>Get creative! Go where your customers are. Use the internet to reach more people. Aim to conduct in-person interviews.</a:t>
            </a:r>
            <a:endParaRPr>
              <a:solidFill>
                <a:srgbClr val="58595B"/>
              </a:solidFill>
            </a:endParaRPr>
          </a:p>
          <a:p>
            <a:pPr indent="0" lvl="0" marL="0" rtl="0" algn="l">
              <a:spcBef>
                <a:spcPts val="0"/>
              </a:spcBef>
              <a:spcAft>
                <a:spcPts val="0"/>
              </a:spcAft>
              <a:buNone/>
            </a:pPr>
            <a:r>
              <a:t/>
            </a:r>
            <a:endParaRPr>
              <a:solidFill>
                <a:srgbClr val="58595B"/>
              </a:solidFill>
            </a:endParaRPr>
          </a:p>
          <a:p>
            <a:pPr indent="0" lvl="0" marL="0" rtl="0" algn="l">
              <a:spcBef>
                <a:spcPts val="0"/>
              </a:spcBef>
              <a:spcAft>
                <a:spcPts val="0"/>
              </a:spcAft>
              <a:buNone/>
            </a:pPr>
            <a:r>
              <a:rPr lang="en">
                <a:solidFill>
                  <a:srgbClr val="58595B"/>
                </a:solidFill>
              </a:rPr>
              <a:t>Task: Use the next slide to outline your strategy for connecting with the people you would like to interview.</a:t>
            </a:r>
            <a:endParaRPr b="1">
              <a:solidFill>
                <a:srgbClr val="58595B"/>
              </a:solidFill>
            </a:endParaRPr>
          </a:p>
        </p:txBody>
      </p:sp>
      <p:pic>
        <p:nvPicPr>
          <p:cNvPr id="691" name="Google Shape;691;p103"/>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04"/>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pic>
        <p:nvPicPr>
          <p:cNvPr id="697" name="Google Shape;697;p104"/>
          <p:cNvPicPr preferRelativeResize="0"/>
          <p:nvPr/>
        </p:nvPicPr>
        <p:blipFill>
          <a:blip r:embed="rId3">
            <a:alphaModFix/>
          </a:blip>
          <a:stretch>
            <a:fillRect/>
          </a:stretch>
        </p:blipFill>
        <p:spPr>
          <a:xfrm>
            <a:off x="7875950" y="0"/>
            <a:ext cx="1268050" cy="1268050"/>
          </a:xfrm>
          <a:prstGeom prst="rect">
            <a:avLst/>
          </a:prstGeom>
          <a:noFill/>
          <a:ln>
            <a:noFill/>
          </a:ln>
        </p:spPr>
      </p:pic>
      <p:graphicFrame>
        <p:nvGraphicFramePr>
          <p:cNvPr id="698" name="Google Shape;698;p104"/>
          <p:cNvGraphicFramePr/>
          <p:nvPr/>
        </p:nvGraphicFramePr>
        <p:xfrm>
          <a:off x="385788" y="1268050"/>
          <a:ext cx="3000000" cy="3000000"/>
        </p:xfrm>
        <a:graphic>
          <a:graphicData uri="http://schemas.openxmlformats.org/drawingml/2006/table">
            <a:tbl>
              <a:tblPr>
                <a:noFill/>
                <a:tableStyleId>{43ED1F9B-939B-4614-BACC-271CE34FE230}</a:tableStyleId>
              </a:tblPr>
              <a:tblGrid>
                <a:gridCol w="945725"/>
                <a:gridCol w="7426675"/>
              </a:tblGrid>
              <a:tr h="428250">
                <a:tc gridSpan="2">
                  <a:txBody>
                    <a:bodyPr/>
                    <a:lstStyle/>
                    <a:p>
                      <a:pPr indent="0" lvl="0" marL="0" rtl="0" algn="l">
                        <a:spcBef>
                          <a:spcPts val="0"/>
                        </a:spcBef>
                        <a:spcAft>
                          <a:spcPts val="0"/>
                        </a:spcAft>
                        <a:buNone/>
                      </a:pPr>
                      <a:r>
                        <a:rPr b="1" lang="en" sz="1600">
                          <a:solidFill>
                            <a:srgbClr val="1074A2"/>
                          </a:solidFill>
                          <a:latin typeface="Ubuntu"/>
                          <a:ea typeface="Ubuntu"/>
                          <a:cs typeface="Ubuntu"/>
                          <a:sym typeface="Ubuntu"/>
                        </a:rPr>
                        <a:t>Where to conduct interviews…</a:t>
                      </a:r>
                      <a:endParaRPr b="1" sz="1600">
                        <a:solidFill>
                          <a:srgbClr val="1074A2"/>
                        </a:solidFill>
                        <a:latin typeface="Ubuntu"/>
                        <a:ea typeface="Ubuntu"/>
                        <a:cs typeface="Ubuntu"/>
                        <a:sym typeface="Ubuntu"/>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r h="2641750">
                <a:tc gridSpan="2">
                  <a:txBody>
                    <a:bodyPr/>
                    <a:lstStyle/>
                    <a:p>
                      <a:pPr indent="0" lvl="0" marL="0" rtl="0" algn="l">
                        <a:spcBef>
                          <a:spcPts val="0"/>
                        </a:spcBef>
                        <a:spcAft>
                          <a:spcPts val="0"/>
                        </a:spcAft>
                        <a:buNone/>
                      </a:pPr>
                      <a:r>
                        <a:rPr i="1" lang="en" sz="1600">
                          <a:solidFill>
                            <a:srgbClr val="58595B"/>
                          </a:solidFill>
                          <a:latin typeface="Ubuntu Condensed"/>
                          <a:ea typeface="Ubuntu Condensed"/>
                          <a:cs typeface="Ubuntu Condensed"/>
                          <a:sym typeface="Ubuntu Condensed"/>
                        </a:rPr>
                        <a:t>…</a:t>
                      </a:r>
                      <a:endParaRPr i="1" sz="1600">
                        <a:solidFill>
                          <a:srgbClr val="58595B"/>
                        </a:solidFill>
                        <a:latin typeface="Ubuntu Condensed"/>
                        <a:ea typeface="Ubuntu Condensed"/>
                        <a:cs typeface="Ubuntu Condensed"/>
                        <a:sym typeface="Ubuntu Condensed"/>
                      </a:endParaRPr>
                    </a:p>
                  </a:txBody>
                  <a:tcPr marT="91425" marB="91425" marR="91425" marL="91425">
                    <a:lnL cap="flat" cmpd="sng" w="28575">
                      <a:solidFill>
                        <a:srgbClr val="58595B"/>
                      </a:solidFill>
                      <a:prstDash val="solid"/>
                      <a:round/>
                      <a:headEnd len="sm" w="sm" type="none"/>
                      <a:tailEnd len="sm" w="sm" type="none"/>
                    </a:lnL>
                    <a:lnR cap="flat" cmpd="sng" w="28575">
                      <a:solidFill>
                        <a:srgbClr val="58595B"/>
                      </a:solidFill>
                      <a:prstDash val="solid"/>
                      <a:round/>
                      <a:headEnd len="sm" w="sm" type="none"/>
                      <a:tailEnd len="sm" w="sm" type="none"/>
                    </a:lnR>
                    <a:lnT cap="flat" cmpd="sng" w="28575">
                      <a:solidFill>
                        <a:srgbClr val="58595B"/>
                      </a:solidFill>
                      <a:prstDash val="solid"/>
                      <a:round/>
                      <a:headEnd len="sm" w="sm" type="none"/>
                      <a:tailEnd len="sm" w="sm" type="none"/>
                    </a:lnT>
                    <a:lnB cap="flat" cmpd="sng" w="28575">
                      <a:solidFill>
                        <a:srgbClr val="58595B"/>
                      </a:solidFill>
                      <a:prstDash val="solid"/>
                      <a:round/>
                      <a:headEnd len="sm" w="sm" type="none"/>
                      <a:tailEnd len="sm" w="sm" type="none"/>
                    </a:lnB>
                  </a:tcPr>
                </a:tc>
                <a:tc hMerge="1"/>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5"/>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04" name="Google Shape;704;p105"/>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Interview dos and don’ts</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As a general rule, you should avoid speaking to people you are close to. This will help you avoid biased information.</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Task: Review the next slide to learn about what you should and shouldn’t do in your interviews.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None/>
            </a:pPr>
            <a:r>
              <a:t/>
            </a:r>
            <a:endParaRPr>
              <a:solidFill>
                <a:srgbClr val="58595B"/>
              </a:solidFill>
            </a:endParaRPr>
          </a:p>
        </p:txBody>
      </p:sp>
      <p:pic>
        <p:nvPicPr>
          <p:cNvPr id="705" name="Google Shape;705;p105"/>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6"/>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11" name="Google Shape;711;p106"/>
          <p:cNvSpPr txBox="1"/>
          <p:nvPr>
            <p:ph idx="1" type="body"/>
          </p:nvPr>
        </p:nvSpPr>
        <p:spPr>
          <a:xfrm>
            <a:off x="361950" y="1085775"/>
            <a:ext cx="4152900" cy="3915600"/>
          </a:xfrm>
          <a:prstGeom prst="rect">
            <a:avLst/>
          </a:prstGeom>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b="1" i="1" lang="en">
                <a:solidFill>
                  <a:srgbClr val="1074A2"/>
                </a:solidFill>
                <a:latin typeface="Ubuntu"/>
                <a:ea typeface="Ubuntu"/>
                <a:cs typeface="Ubuntu"/>
                <a:sym typeface="Ubuntu"/>
              </a:rPr>
              <a:t>Dos</a:t>
            </a:r>
            <a:endParaRPr b="1" i="1">
              <a:solidFill>
                <a:srgbClr val="1074A2"/>
              </a:solidFill>
              <a:latin typeface="Ubuntu"/>
              <a:ea typeface="Ubuntu"/>
              <a:cs typeface="Ubuntu"/>
              <a:sym typeface="Ubuntu"/>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Focus on listening and learning</a:t>
            </a:r>
            <a:endParaRPr sz="1800">
              <a:solidFill>
                <a:srgbClr val="58595B"/>
              </a:solidFill>
              <a:latin typeface="Ubuntu Condensed"/>
              <a:ea typeface="Ubuntu Condensed"/>
              <a:cs typeface="Ubuntu Condensed"/>
              <a:sym typeface="Ubuntu Condensed"/>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Use open-ended questions</a:t>
            </a:r>
            <a:endParaRPr sz="1800">
              <a:solidFill>
                <a:srgbClr val="58595B"/>
              </a:solidFill>
              <a:latin typeface="Ubuntu Condensed"/>
              <a:ea typeface="Ubuntu Condensed"/>
              <a:cs typeface="Ubuntu Condensed"/>
              <a:sym typeface="Ubuntu Condensed"/>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Be mindful of the individual’s time and offer incentives.</a:t>
            </a:r>
            <a:endParaRPr sz="1800">
              <a:solidFill>
                <a:srgbClr val="58595B"/>
              </a:solidFill>
              <a:latin typeface="Ubuntu Condensed"/>
              <a:ea typeface="Ubuntu Condensed"/>
              <a:cs typeface="Ubuntu Condensed"/>
              <a:sym typeface="Ubuntu Condensed"/>
            </a:endParaRPr>
          </a:p>
          <a:p>
            <a:pPr indent="-342900" lvl="1" marL="9144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Remember, these people may become early product evangelists.</a:t>
            </a:r>
            <a:endParaRPr sz="1800">
              <a:solidFill>
                <a:srgbClr val="58595B"/>
              </a:solidFill>
              <a:latin typeface="Ubuntu Condensed"/>
              <a:ea typeface="Ubuntu Condensed"/>
              <a:cs typeface="Ubuntu Condensed"/>
              <a:sym typeface="Ubuntu Condensed"/>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Avoid speaking to people you know to decrease biases</a:t>
            </a:r>
            <a:endParaRPr sz="1800">
              <a:solidFill>
                <a:srgbClr val="58595B"/>
              </a:solidFill>
              <a:latin typeface="Ubuntu Condensed"/>
              <a:ea typeface="Ubuntu Condensed"/>
              <a:cs typeface="Ubuntu Condensed"/>
              <a:sym typeface="Ubuntu Condensed"/>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Focus on journey mapping (step-by-step guide on the person’s experience)</a:t>
            </a:r>
            <a:endParaRPr sz="1800">
              <a:solidFill>
                <a:srgbClr val="58595B"/>
              </a:solidFill>
              <a:latin typeface="Ubuntu Condensed"/>
              <a:ea typeface="Ubuntu Condensed"/>
              <a:cs typeface="Ubuntu Condensed"/>
              <a:sym typeface="Ubuntu Condensed"/>
            </a:endParaRPr>
          </a:p>
          <a:p>
            <a:pPr indent="-342900" lvl="0" marL="457200" rtl="0" algn="l">
              <a:lnSpc>
                <a:spcPct val="90000"/>
              </a:lnSpc>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Get the interviewee to tell you a story about the last time they’ve experienced the proposed problem</a:t>
            </a:r>
            <a:endParaRPr sz="1800">
              <a:solidFill>
                <a:srgbClr val="58595B"/>
              </a:solidFill>
              <a:latin typeface="Ubuntu Condensed"/>
              <a:ea typeface="Ubuntu Condensed"/>
              <a:cs typeface="Ubuntu Condensed"/>
              <a:sym typeface="Ubuntu Condensed"/>
            </a:endParaRPr>
          </a:p>
        </p:txBody>
      </p:sp>
      <p:sp>
        <p:nvSpPr>
          <p:cNvPr id="712" name="Google Shape;712;p106"/>
          <p:cNvSpPr txBox="1"/>
          <p:nvPr>
            <p:ph idx="2" type="body"/>
          </p:nvPr>
        </p:nvSpPr>
        <p:spPr>
          <a:xfrm>
            <a:off x="4629150" y="1085775"/>
            <a:ext cx="4105200" cy="35469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i="1" lang="en">
                <a:solidFill>
                  <a:srgbClr val="1074A2"/>
                </a:solidFill>
                <a:latin typeface="Ubuntu"/>
                <a:ea typeface="Ubuntu"/>
                <a:cs typeface="Ubuntu"/>
                <a:sym typeface="Ubuntu"/>
              </a:rPr>
              <a:t>Don’ts</a:t>
            </a:r>
            <a:endParaRPr b="1" i="1">
              <a:solidFill>
                <a:srgbClr val="1074A2"/>
              </a:solidFill>
              <a:latin typeface="Ubuntu"/>
              <a:ea typeface="Ubuntu"/>
              <a:cs typeface="Ubuntu"/>
              <a:sym typeface="Ubuntu"/>
            </a:endParaRPr>
          </a:p>
          <a:p>
            <a:pPr indent="-342900" lvl="0" marL="4572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Pitch or sell your product or service.</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Use leading language that may bias the individual.</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Accept answers without asking them to expand.</a:t>
            </a:r>
            <a:endParaRPr sz="1800">
              <a:solidFill>
                <a:srgbClr val="58595B"/>
              </a:solidFill>
              <a:latin typeface="Ubuntu Condensed"/>
              <a:ea typeface="Ubuntu Condensed"/>
              <a:cs typeface="Ubuntu Condensed"/>
              <a:sym typeface="Ubuntu Condensed"/>
            </a:endParaRPr>
          </a:p>
          <a:p>
            <a:pPr indent="-342900" lvl="0" marL="457200" rtl="0" algn="l">
              <a:spcBef>
                <a:spcPts val="0"/>
              </a:spcBef>
              <a:spcAft>
                <a:spcPts val="0"/>
              </a:spcAft>
              <a:buClr>
                <a:srgbClr val="58595B"/>
              </a:buClr>
              <a:buSzPts val="1800"/>
              <a:buFont typeface="Ubuntu Condensed"/>
              <a:buChar char="-"/>
            </a:pPr>
            <a:r>
              <a:rPr lang="en" sz="1800">
                <a:solidFill>
                  <a:srgbClr val="58595B"/>
                </a:solidFill>
                <a:latin typeface="Ubuntu Condensed"/>
                <a:ea typeface="Ubuntu Condensed"/>
                <a:cs typeface="Ubuntu Condensed"/>
                <a:sym typeface="Ubuntu Condensed"/>
              </a:rPr>
              <a:t>Ask “yes” or “no” questions.</a:t>
            </a:r>
            <a:endParaRPr sz="1800">
              <a:solidFill>
                <a:srgbClr val="58595B"/>
              </a:solidFill>
              <a:latin typeface="Ubuntu Condensed"/>
              <a:ea typeface="Ubuntu Condensed"/>
              <a:cs typeface="Ubuntu Condensed"/>
              <a:sym typeface="Ubuntu Condensed"/>
            </a:endParaRPr>
          </a:p>
        </p:txBody>
      </p:sp>
      <p:pic>
        <p:nvPicPr>
          <p:cNvPr id="713" name="Google Shape;713;p106"/>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7"/>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19" name="Google Shape;719;p107"/>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Organize your questions into four categories</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We recommend that you group questions into 4 categories: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1. Get-to-know-you questions - their demographics and characteristics</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2. Problem questions - their experience with your proposed problem.</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3. Solution questions - what they need as a solution to your problem.</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4. Conclusion - add anything else and confirmation to speak again.</a:t>
            </a:r>
            <a:endParaRPr>
              <a:solidFill>
                <a:srgbClr val="58595B"/>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8"/>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25" name="Google Shape;725;p108"/>
          <p:cNvSpPr txBox="1"/>
          <p:nvPr>
            <p:ph idx="1" type="body"/>
          </p:nvPr>
        </p:nvSpPr>
        <p:spPr>
          <a:xfrm>
            <a:off x="361950" y="1268050"/>
            <a:ext cx="8372400" cy="31143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Clr>
                <a:schemeClr val="dk1"/>
              </a:buClr>
              <a:buSzPts val="1100"/>
              <a:buFont typeface="Arial"/>
              <a:buNone/>
            </a:pPr>
            <a:r>
              <a:rPr b="1" lang="en">
                <a:solidFill>
                  <a:srgbClr val="58595B"/>
                </a:solidFill>
              </a:rPr>
              <a:t>Organize your questions into four categories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Start by drafting 50 questions, then choose the best 15 that will help you validate your assumptions from earlier.</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Task: Use the next four slides to draft your questions. Consider drafting 10-15 questions for each category. Highlight the questions you think will be most effective in validating your assumptions</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p:txBody>
      </p:sp>
      <p:pic>
        <p:nvPicPr>
          <p:cNvPr id="726" name="Google Shape;726;p108"/>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9"/>
          <p:cNvSpPr txBox="1"/>
          <p:nvPr>
            <p:ph type="title"/>
          </p:nvPr>
        </p:nvSpPr>
        <p:spPr>
          <a:xfrm>
            <a:off x="361950" y="273844"/>
            <a:ext cx="8372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800">
                <a:solidFill>
                  <a:srgbClr val="1074A2"/>
                </a:solidFill>
                <a:latin typeface="Ubuntu"/>
                <a:ea typeface="Ubuntu"/>
                <a:cs typeface="Ubuntu"/>
                <a:sym typeface="Ubuntu"/>
              </a:rPr>
              <a:t>5. Customer Discovery</a:t>
            </a:r>
            <a:endParaRPr sz="2800">
              <a:solidFill>
                <a:srgbClr val="1074A2"/>
              </a:solidFill>
              <a:latin typeface="Ubuntu"/>
              <a:ea typeface="Ubuntu"/>
              <a:cs typeface="Ubuntu"/>
              <a:sym typeface="Ubuntu"/>
            </a:endParaRPr>
          </a:p>
        </p:txBody>
      </p:sp>
      <p:sp>
        <p:nvSpPr>
          <p:cNvPr id="732" name="Google Shape;732;p109"/>
          <p:cNvSpPr txBox="1"/>
          <p:nvPr>
            <p:ph idx="1" type="body"/>
          </p:nvPr>
        </p:nvSpPr>
        <p:spPr>
          <a:xfrm>
            <a:off x="361950" y="1268050"/>
            <a:ext cx="8372400" cy="3114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b="1" lang="en">
                <a:solidFill>
                  <a:srgbClr val="58595B"/>
                </a:solidFill>
              </a:rPr>
              <a:t>Reminder</a:t>
            </a:r>
            <a:endParaRPr b="1">
              <a:solidFill>
                <a:srgbClr val="58595B"/>
              </a:solidFill>
            </a:endParaRPr>
          </a:p>
          <a:p>
            <a:pPr indent="0" lvl="0" marL="0" rtl="0" algn="l">
              <a:spcBef>
                <a:spcPts val="0"/>
              </a:spcBef>
              <a:spcAft>
                <a:spcPts val="0"/>
              </a:spcAft>
              <a:buClr>
                <a:schemeClr val="dk1"/>
              </a:buClr>
              <a:buSzPts val="1100"/>
              <a:buFont typeface="Arial"/>
              <a:buNone/>
            </a:pPr>
            <a:r>
              <a:t/>
            </a:r>
            <a:endParaRPr>
              <a:solidFill>
                <a:srgbClr val="58595B"/>
              </a:solidFill>
            </a:endParaRPr>
          </a:p>
          <a:p>
            <a:pPr indent="0" lvl="0" marL="0" rtl="0" algn="l">
              <a:spcBef>
                <a:spcPts val="0"/>
              </a:spcBef>
              <a:spcAft>
                <a:spcPts val="0"/>
              </a:spcAft>
              <a:buClr>
                <a:schemeClr val="dk1"/>
              </a:buClr>
              <a:buSzPts val="1100"/>
              <a:buFont typeface="Arial"/>
              <a:buNone/>
            </a:pPr>
            <a:r>
              <a:rPr lang="en">
                <a:solidFill>
                  <a:srgbClr val="58595B"/>
                </a:solidFill>
              </a:rPr>
              <a:t>It’s possible you may need to go back and adjust your hypothesis based on the results of your interviews. Don’t fear! Entrepreneurship is all about pivoting. The more you learn now, the more resources you will save in the future.</a:t>
            </a:r>
            <a:endParaRPr>
              <a:solidFill>
                <a:srgbClr val="58595B"/>
              </a:solidFill>
            </a:endParaRPr>
          </a:p>
        </p:txBody>
      </p:sp>
      <p:pic>
        <p:nvPicPr>
          <p:cNvPr id="733" name="Google Shape;733;p109"/>
          <p:cNvPicPr preferRelativeResize="0"/>
          <p:nvPr/>
        </p:nvPicPr>
        <p:blipFill>
          <a:blip r:embed="rId3">
            <a:alphaModFix/>
          </a:blip>
          <a:stretch>
            <a:fillRect/>
          </a:stretch>
        </p:blipFill>
        <p:spPr>
          <a:xfrm>
            <a:off x="7875950" y="0"/>
            <a:ext cx="1268050" cy="1268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